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400" r:id="rId4"/>
    <p:sldId id="450" r:id="rId5"/>
    <p:sldId id="422" r:id="rId6"/>
    <p:sldId id="411" r:id="rId7"/>
    <p:sldId id="452" r:id="rId8"/>
    <p:sldId id="423" r:id="rId9"/>
    <p:sldId id="451" r:id="rId10"/>
    <p:sldId id="366" r:id="rId11"/>
    <p:sldId id="402" r:id="rId12"/>
    <p:sldId id="427" r:id="rId13"/>
    <p:sldId id="362" r:id="rId14"/>
    <p:sldId id="405" r:id="rId15"/>
    <p:sldId id="415" r:id="rId16"/>
    <p:sldId id="407" r:id="rId17"/>
    <p:sldId id="431" r:id="rId18"/>
    <p:sldId id="418" r:id="rId19"/>
    <p:sldId id="425" r:id="rId20"/>
    <p:sldId id="424" r:id="rId21"/>
    <p:sldId id="417" r:id="rId22"/>
    <p:sldId id="412" r:id="rId23"/>
    <p:sldId id="414" r:id="rId24"/>
    <p:sldId id="428" r:id="rId25"/>
    <p:sldId id="429" r:id="rId26"/>
    <p:sldId id="258" r:id="rId27"/>
    <p:sldId id="4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89" autoAdjust="0"/>
    <p:restoredTop sz="82044" autoAdjust="0"/>
  </p:normalViewPr>
  <p:slideViewPr>
    <p:cSldViewPr snapToGrid="0">
      <p:cViewPr varScale="1">
        <p:scale>
          <a:sx n="53" d="100"/>
          <a:sy n="53" d="100"/>
        </p:scale>
        <p:origin x="783" y="33"/>
      </p:cViewPr>
      <p:guideLst/>
    </p:cSldViewPr>
  </p:slideViewPr>
  <p:notesTextViewPr>
    <p:cViewPr>
      <p:scale>
        <a:sx n="1" d="1"/>
        <a:sy n="1" d="1"/>
      </p:scale>
      <p:origin x="0" y="0"/>
    </p:cViewPr>
  </p:notesTextViewPr>
  <p:sorterViewPr>
    <p:cViewPr>
      <p:scale>
        <a:sx n="150" d="100"/>
        <a:sy n="150"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F016C-4E9C-4706-94E9-C3525C614C2B}" type="doc">
      <dgm:prSet loTypeId="urn:microsoft.com/office/officeart/2005/8/layout/cycle3" loCatId="cycle" qsTypeId="urn:microsoft.com/office/officeart/2005/8/quickstyle/simple1" qsCatId="simple" csTypeId="urn:microsoft.com/office/officeart/2005/8/colors/accent5_5" csCatId="accent5" phldr="1"/>
      <dgm:spPr/>
      <dgm:t>
        <a:bodyPr/>
        <a:lstStyle/>
        <a:p>
          <a:endParaRPr lang="en-US"/>
        </a:p>
      </dgm:t>
    </dgm:pt>
    <dgm:pt modelId="{4931D1EA-8F1B-4589-ACD3-D595DDD0D131}">
      <dgm:prSet phldrT="[Text]"/>
      <dgm:spPr/>
      <dgm:t>
        <a:bodyPr/>
        <a:lstStyle/>
        <a:p>
          <a:r>
            <a:rPr lang="en-US" b="1" dirty="0"/>
            <a:t>Collect and Analyze RPPS data </a:t>
          </a:r>
        </a:p>
      </dgm:t>
    </dgm:pt>
    <dgm:pt modelId="{5885CCB4-052F-485D-B1CF-2EC164AB0263}" type="parTrans" cxnId="{FC253CB9-EC29-40B3-B152-C730FF06C3AA}">
      <dgm:prSet/>
      <dgm:spPr/>
      <dgm:t>
        <a:bodyPr/>
        <a:lstStyle/>
        <a:p>
          <a:endParaRPr lang="en-US"/>
        </a:p>
      </dgm:t>
    </dgm:pt>
    <dgm:pt modelId="{C6148B08-A219-4707-B83D-F484F8F39D91}" type="sibTrans" cxnId="{FC253CB9-EC29-40B3-B152-C730FF06C3AA}">
      <dgm:prSet/>
      <dgm:spPr/>
      <dgm:t>
        <a:bodyPr/>
        <a:lstStyle/>
        <a:p>
          <a:endParaRPr lang="en-US"/>
        </a:p>
      </dgm:t>
    </dgm:pt>
    <dgm:pt modelId="{BCA319A2-8953-4851-997D-EC8BE649D78B}">
      <dgm:prSet phldrT="[Text]"/>
      <dgm:spPr/>
      <dgm:t>
        <a:bodyPr/>
        <a:lstStyle/>
        <a:p>
          <a:r>
            <a:rPr lang="en-US" b="1" dirty="0"/>
            <a:t>Design Improvement </a:t>
          </a:r>
        </a:p>
      </dgm:t>
    </dgm:pt>
    <dgm:pt modelId="{E938771F-16F7-4D3E-BEDC-FFAF732C1800}" type="parTrans" cxnId="{634B9715-C3E0-4335-82A1-78C9445EA0DC}">
      <dgm:prSet/>
      <dgm:spPr/>
      <dgm:t>
        <a:bodyPr/>
        <a:lstStyle/>
        <a:p>
          <a:endParaRPr lang="en-US"/>
        </a:p>
      </dgm:t>
    </dgm:pt>
    <dgm:pt modelId="{D468ADEA-B133-44FF-BDBB-02530D86CB53}" type="sibTrans" cxnId="{634B9715-C3E0-4335-82A1-78C9445EA0DC}">
      <dgm:prSet/>
      <dgm:spPr/>
      <dgm:t>
        <a:bodyPr/>
        <a:lstStyle/>
        <a:p>
          <a:endParaRPr lang="en-US"/>
        </a:p>
      </dgm:t>
    </dgm:pt>
    <dgm:pt modelId="{5D514E27-F6B9-43A0-BC03-24207CB03127}">
      <dgm:prSet phldrT="[Text]"/>
      <dgm:spPr/>
      <dgm:t>
        <a:bodyPr/>
        <a:lstStyle/>
        <a:p>
          <a:r>
            <a:rPr lang="en-US" b="1" dirty="0"/>
            <a:t>Implement Change</a:t>
          </a:r>
        </a:p>
      </dgm:t>
    </dgm:pt>
    <dgm:pt modelId="{6CE64C6B-FFCB-4A01-8EF1-64C48BDD5C02}" type="parTrans" cxnId="{E38F97E7-E2E0-49F1-9881-AF7ABCF9217A}">
      <dgm:prSet/>
      <dgm:spPr/>
      <dgm:t>
        <a:bodyPr/>
        <a:lstStyle/>
        <a:p>
          <a:endParaRPr lang="en-US"/>
        </a:p>
      </dgm:t>
    </dgm:pt>
    <dgm:pt modelId="{F1AAF853-5CBF-45AB-B24E-4924285E460E}" type="sibTrans" cxnId="{E38F97E7-E2E0-49F1-9881-AF7ABCF9217A}">
      <dgm:prSet/>
      <dgm:spPr/>
      <dgm:t>
        <a:bodyPr/>
        <a:lstStyle/>
        <a:p>
          <a:endParaRPr lang="en-US"/>
        </a:p>
      </dgm:t>
    </dgm:pt>
    <dgm:pt modelId="{AFE3A64A-5E4C-4C0D-9680-C63985135A45}">
      <dgm:prSet phldrT="[Text]"/>
      <dgm:spPr/>
      <dgm:t>
        <a:bodyPr/>
        <a:lstStyle/>
        <a:p>
          <a:r>
            <a:rPr lang="en-US"/>
            <a:t>Include Stakeholders (Participants, Staff, </a:t>
          </a:r>
          <a:endParaRPr lang="en-US" dirty="0"/>
        </a:p>
      </dgm:t>
    </dgm:pt>
    <dgm:pt modelId="{13F35209-3DF0-4A26-A827-B7EE322F3895}" type="parTrans" cxnId="{0AC90606-C126-4979-B4A3-350AAF817B77}">
      <dgm:prSet/>
      <dgm:spPr/>
      <dgm:t>
        <a:bodyPr/>
        <a:lstStyle/>
        <a:p>
          <a:endParaRPr lang="en-US"/>
        </a:p>
      </dgm:t>
    </dgm:pt>
    <dgm:pt modelId="{63385327-1D0C-4492-9D25-8198A60B8C3C}" type="sibTrans" cxnId="{0AC90606-C126-4979-B4A3-350AAF817B77}">
      <dgm:prSet/>
      <dgm:spPr/>
      <dgm:t>
        <a:bodyPr/>
        <a:lstStyle/>
        <a:p>
          <a:endParaRPr lang="en-US"/>
        </a:p>
      </dgm:t>
    </dgm:pt>
    <dgm:pt modelId="{D413BB04-6CF8-445C-8AA8-D549D5C0C353}">
      <dgm:prSet phldrT="[Text]"/>
      <dgm:spPr/>
      <dgm:t>
        <a:bodyPr/>
        <a:lstStyle/>
        <a:p>
          <a:r>
            <a:rPr lang="en-US" dirty="0"/>
            <a:t>Identify risk points prospectively</a:t>
          </a:r>
        </a:p>
      </dgm:t>
    </dgm:pt>
    <dgm:pt modelId="{7DA8F831-F5CF-43D6-87AB-DB6615B229E2}" type="parTrans" cxnId="{9D555A65-A53C-48AA-9418-E28362231AEC}">
      <dgm:prSet/>
      <dgm:spPr/>
      <dgm:t>
        <a:bodyPr/>
        <a:lstStyle/>
        <a:p>
          <a:endParaRPr lang="en-US"/>
        </a:p>
      </dgm:t>
    </dgm:pt>
    <dgm:pt modelId="{8568C8E0-84F1-4F7D-94F6-17E94D3C3BCC}" type="sibTrans" cxnId="{9D555A65-A53C-48AA-9418-E28362231AEC}">
      <dgm:prSet/>
      <dgm:spPr/>
      <dgm:t>
        <a:bodyPr/>
        <a:lstStyle/>
        <a:p>
          <a:endParaRPr lang="en-US"/>
        </a:p>
      </dgm:t>
    </dgm:pt>
    <dgm:pt modelId="{9E6A7832-88AE-41BB-A6A6-F4DA2F97C487}">
      <dgm:prSet phldrT="[Text]"/>
      <dgm:spPr/>
      <dgm:t>
        <a:bodyPr/>
        <a:lstStyle/>
        <a:p>
          <a:r>
            <a:rPr lang="en-US" b="1" dirty="0"/>
            <a:t>Measure</a:t>
          </a:r>
        </a:p>
      </dgm:t>
    </dgm:pt>
    <dgm:pt modelId="{8FA5DA7D-F8AB-4D5C-B8A9-6481467CA1A7}" type="sibTrans" cxnId="{106FD55C-303A-4FE7-BE87-B6AB2DB86082}">
      <dgm:prSet/>
      <dgm:spPr/>
      <dgm:t>
        <a:bodyPr/>
        <a:lstStyle/>
        <a:p>
          <a:endParaRPr lang="en-US"/>
        </a:p>
      </dgm:t>
    </dgm:pt>
    <dgm:pt modelId="{49FF2899-2067-4545-A15A-8EF5F0A65BA5}" type="parTrans" cxnId="{106FD55C-303A-4FE7-BE87-B6AB2DB86082}">
      <dgm:prSet/>
      <dgm:spPr/>
      <dgm:t>
        <a:bodyPr/>
        <a:lstStyle/>
        <a:p>
          <a:endParaRPr lang="en-US"/>
        </a:p>
      </dgm:t>
    </dgm:pt>
    <dgm:pt modelId="{1BDB7D36-8B59-4B59-AC3D-16DCA6ACDA5E}" type="pres">
      <dgm:prSet presAssocID="{4F7F016C-4E9C-4706-94E9-C3525C614C2B}" presName="Name0" presStyleCnt="0">
        <dgm:presLayoutVars>
          <dgm:dir/>
          <dgm:resizeHandles val="exact"/>
        </dgm:presLayoutVars>
      </dgm:prSet>
      <dgm:spPr/>
    </dgm:pt>
    <dgm:pt modelId="{B346ABA5-EC35-4F20-AAA3-681BBD80E3F0}" type="pres">
      <dgm:prSet presAssocID="{4F7F016C-4E9C-4706-94E9-C3525C614C2B}" presName="cycle" presStyleCnt="0"/>
      <dgm:spPr/>
    </dgm:pt>
    <dgm:pt modelId="{7362AEC0-D1DD-44EF-A37E-0ED6DA6E3B39}" type="pres">
      <dgm:prSet presAssocID="{4931D1EA-8F1B-4589-ACD3-D595DDD0D131}" presName="nodeFirstNode" presStyleLbl="node1" presStyleIdx="0" presStyleCnt="4" custScaleX="88778" custScaleY="93094">
        <dgm:presLayoutVars>
          <dgm:bulletEnabled val="1"/>
        </dgm:presLayoutVars>
      </dgm:prSet>
      <dgm:spPr>
        <a:prstGeom prst="roundRect">
          <a:avLst/>
        </a:prstGeom>
      </dgm:spPr>
    </dgm:pt>
    <dgm:pt modelId="{C69ACFA2-187A-43E9-873C-CA73B0F00572}" type="pres">
      <dgm:prSet presAssocID="{C6148B08-A219-4707-B83D-F484F8F39D91}" presName="sibTransFirstNode" presStyleLbl="bgShp" presStyleIdx="0" presStyleCnt="1"/>
      <dgm:spPr/>
    </dgm:pt>
    <dgm:pt modelId="{D20C7037-96BF-4372-AF3C-B8EAEC10DBE1}" type="pres">
      <dgm:prSet presAssocID="{BCA319A2-8953-4851-997D-EC8BE649D78B}" presName="nodeFollowingNodes" presStyleLbl="node1" presStyleIdx="1" presStyleCnt="4" custScaleX="88762" custScaleY="93201">
        <dgm:presLayoutVars>
          <dgm:bulletEnabled val="1"/>
        </dgm:presLayoutVars>
      </dgm:prSet>
      <dgm:spPr/>
    </dgm:pt>
    <dgm:pt modelId="{593F2AAD-15D4-41F0-B941-3185D5785013}" type="pres">
      <dgm:prSet presAssocID="{5D514E27-F6B9-43A0-BC03-24207CB03127}" presName="nodeFollowingNodes" presStyleLbl="node1" presStyleIdx="2" presStyleCnt="4" custScaleX="88762" custScaleY="93201">
        <dgm:presLayoutVars>
          <dgm:bulletEnabled val="1"/>
        </dgm:presLayoutVars>
      </dgm:prSet>
      <dgm:spPr/>
    </dgm:pt>
    <dgm:pt modelId="{7519B433-AF56-434A-BA28-B053FE991765}" type="pres">
      <dgm:prSet presAssocID="{9E6A7832-88AE-41BB-A6A6-F4DA2F97C487}" presName="nodeFollowingNodes" presStyleLbl="node1" presStyleIdx="3" presStyleCnt="4" custScaleX="88762" custScaleY="93201">
        <dgm:presLayoutVars>
          <dgm:bulletEnabled val="1"/>
        </dgm:presLayoutVars>
      </dgm:prSet>
      <dgm:spPr/>
    </dgm:pt>
  </dgm:ptLst>
  <dgm:cxnLst>
    <dgm:cxn modelId="{0AC90606-C126-4979-B4A3-350AAF817B77}" srcId="{BCA319A2-8953-4851-997D-EC8BE649D78B}" destId="{AFE3A64A-5E4C-4C0D-9680-C63985135A45}" srcOrd="0" destOrd="0" parTransId="{13F35209-3DF0-4A26-A827-B7EE322F3895}" sibTransId="{63385327-1D0C-4492-9D25-8198A60B8C3C}"/>
    <dgm:cxn modelId="{634B9715-C3E0-4335-82A1-78C9445EA0DC}" srcId="{4F7F016C-4E9C-4706-94E9-C3525C614C2B}" destId="{BCA319A2-8953-4851-997D-EC8BE649D78B}" srcOrd="1" destOrd="0" parTransId="{E938771F-16F7-4D3E-BEDC-FFAF732C1800}" sibTransId="{D468ADEA-B133-44FF-BDBB-02530D86CB53}"/>
    <dgm:cxn modelId="{2497561F-A0EE-458D-8325-73EAC28B8449}" type="presOf" srcId="{4931D1EA-8F1B-4589-ACD3-D595DDD0D131}" destId="{7362AEC0-D1DD-44EF-A37E-0ED6DA6E3B39}" srcOrd="0" destOrd="0" presId="urn:microsoft.com/office/officeart/2005/8/layout/cycle3"/>
    <dgm:cxn modelId="{F8FACD24-302D-406E-92BF-951B574C510D}" type="presOf" srcId="{9E6A7832-88AE-41BB-A6A6-F4DA2F97C487}" destId="{7519B433-AF56-434A-BA28-B053FE991765}" srcOrd="0" destOrd="0" presId="urn:microsoft.com/office/officeart/2005/8/layout/cycle3"/>
    <dgm:cxn modelId="{106FD55C-303A-4FE7-BE87-B6AB2DB86082}" srcId="{4F7F016C-4E9C-4706-94E9-C3525C614C2B}" destId="{9E6A7832-88AE-41BB-A6A6-F4DA2F97C487}" srcOrd="3" destOrd="0" parTransId="{49FF2899-2067-4545-A15A-8EF5F0A65BA5}" sibTransId="{8FA5DA7D-F8AB-4D5C-B8A9-6481467CA1A7}"/>
    <dgm:cxn modelId="{9D555A65-A53C-48AA-9418-E28362231AEC}" srcId="{BCA319A2-8953-4851-997D-EC8BE649D78B}" destId="{D413BB04-6CF8-445C-8AA8-D549D5C0C353}" srcOrd="1" destOrd="0" parTransId="{7DA8F831-F5CF-43D6-87AB-DB6615B229E2}" sibTransId="{8568C8E0-84F1-4F7D-94F6-17E94D3C3BCC}"/>
    <dgm:cxn modelId="{F4D59990-D944-4ACB-A9A4-54D74E0C7330}" type="presOf" srcId="{4F7F016C-4E9C-4706-94E9-C3525C614C2B}" destId="{1BDB7D36-8B59-4B59-AC3D-16DCA6ACDA5E}" srcOrd="0" destOrd="0" presId="urn:microsoft.com/office/officeart/2005/8/layout/cycle3"/>
    <dgm:cxn modelId="{1F07DD9A-3CB1-4631-9814-C2A4B416F70D}" type="presOf" srcId="{AFE3A64A-5E4C-4C0D-9680-C63985135A45}" destId="{D20C7037-96BF-4372-AF3C-B8EAEC10DBE1}" srcOrd="0" destOrd="1" presId="urn:microsoft.com/office/officeart/2005/8/layout/cycle3"/>
    <dgm:cxn modelId="{4B20D09F-A3AA-4FD7-ADAD-F2847FE077E7}" type="presOf" srcId="{BCA319A2-8953-4851-997D-EC8BE649D78B}" destId="{D20C7037-96BF-4372-AF3C-B8EAEC10DBE1}" srcOrd="0" destOrd="0" presId="urn:microsoft.com/office/officeart/2005/8/layout/cycle3"/>
    <dgm:cxn modelId="{97CFF7B6-4817-4E96-A571-80D7F3385FC1}" type="presOf" srcId="{5D514E27-F6B9-43A0-BC03-24207CB03127}" destId="{593F2AAD-15D4-41F0-B941-3185D5785013}" srcOrd="0" destOrd="0" presId="urn:microsoft.com/office/officeart/2005/8/layout/cycle3"/>
    <dgm:cxn modelId="{A3E0BFB8-D138-40BA-A09D-1C33B1191CCB}" type="presOf" srcId="{D413BB04-6CF8-445C-8AA8-D549D5C0C353}" destId="{D20C7037-96BF-4372-AF3C-B8EAEC10DBE1}" srcOrd="0" destOrd="2" presId="urn:microsoft.com/office/officeart/2005/8/layout/cycle3"/>
    <dgm:cxn modelId="{FC253CB9-EC29-40B3-B152-C730FF06C3AA}" srcId="{4F7F016C-4E9C-4706-94E9-C3525C614C2B}" destId="{4931D1EA-8F1B-4589-ACD3-D595DDD0D131}" srcOrd="0" destOrd="0" parTransId="{5885CCB4-052F-485D-B1CF-2EC164AB0263}" sibTransId="{C6148B08-A219-4707-B83D-F484F8F39D91}"/>
    <dgm:cxn modelId="{E38F97E7-E2E0-49F1-9881-AF7ABCF9217A}" srcId="{4F7F016C-4E9C-4706-94E9-C3525C614C2B}" destId="{5D514E27-F6B9-43A0-BC03-24207CB03127}" srcOrd="2" destOrd="0" parTransId="{6CE64C6B-FFCB-4A01-8EF1-64C48BDD5C02}" sibTransId="{F1AAF853-5CBF-45AB-B24E-4924285E460E}"/>
    <dgm:cxn modelId="{A0149EF3-AC0C-4BFB-AB00-110AFADBB589}" type="presOf" srcId="{C6148B08-A219-4707-B83D-F484F8F39D91}" destId="{C69ACFA2-187A-43E9-873C-CA73B0F00572}" srcOrd="0" destOrd="0" presId="urn:microsoft.com/office/officeart/2005/8/layout/cycle3"/>
    <dgm:cxn modelId="{6ADBB307-2B0E-490C-991F-5AEB2C0B73A7}" type="presParOf" srcId="{1BDB7D36-8B59-4B59-AC3D-16DCA6ACDA5E}" destId="{B346ABA5-EC35-4F20-AAA3-681BBD80E3F0}" srcOrd="0" destOrd="0" presId="urn:microsoft.com/office/officeart/2005/8/layout/cycle3"/>
    <dgm:cxn modelId="{008696C3-56DF-42E4-B2AA-518540627AA3}" type="presParOf" srcId="{B346ABA5-EC35-4F20-AAA3-681BBD80E3F0}" destId="{7362AEC0-D1DD-44EF-A37E-0ED6DA6E3B39}" srcOrd="0" destOrd="0" presId="urn:microsoft.com/office/officeart/2005/8/layout/cycle3"/>
    <dgm:cxn modelId="{B0C99341-6C5D-43A7-9F91-9BD7FB2B84CD}" type="presParOf" srcId="{B346ABA5-EC35-4F20-AAA3-681BBD80E3F0}" destId="{C69ACFA2-187A-43E9-873C-CA73B0F00572}" srcOrd="1" destOrd="0" presId="urn:microsoft.com/office/officeart/2005/8/layout/cycle3"/>
    <dgm:cxn modelId="{FC24446F-F8BB-4954-B3AA-73B925B2F4DF}" type="presParOf" srcId="{B346ABA5-EC35-4F20-AAA3-681BBD80E3F0}" destId="{D20C7037-96BF-4372-AF3C-B8EAEC10DBE1}" srcOrd="2" destOrd="0" presId="urn:microsoft.com/office/officeart/2005/8/layout/cycle3"/>
    <dgm:cxn modelId="{6E474E04-9EB4-49C6-AE92-7CEF9F25E6A9}" type="presParOf" srcId="{B346ABA5-EC35-4F20-AAA3-681BBD80E3F0}" destId="{593F2AAD-15D4-41F0-B941-3185D5785013}" srcOrd="3" destOrd="0" presId="urn:microsoft.com/office/officeart/2005/8/layout/cycle3"/>
    <dgm:cxn modelId="{B72F1F6A-B261-468E-93EA-547FD9037AF0}" type="presParOf" srcId="{B346ABA5-EC35-4F20-AAA3-681BBD80E3F0}" destId="{7519B433-AF56-434A-BA28-B053FE991765}"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ACFA2-187A-43E9-873C-CA73B0F00572}">
      <dsp:nvSpPr>
        <dsp:cNvPr id="0" name=""/>
        <dsp:cNvSpPr/>
      </dsp:nvSpPr>
      <dsp:spPr>
        <a:xfrm>
          <a:off x="1472854" y="59802"/>
          <a:ext cx="6217282" cy="6217282"/>
        </a:xfrm>
        <a:prstGeom prst="circularArrow">
          <a:avLst>
            <a:gd name="adj1" fmla="val 4668"/>
            <a:gd name="adj2" fmla="val 272909"/>
            <a:gd name="adj3" fmla="val 13269808"/>
            <a:gd name="adj4" fmla="val 17739545"/>
            <a:gd name="adj5" fmla="val 484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2AEC0-D1DD-44EF-A37E-0ED6DA6E3B39}">
      <dsp:nvSpPr>
        <dsp:cNvPr id="0" name=""/>
        <dsp:cNvSpPr/>
      </dsp:nvSpPr>
      <dsp:spPr>
        <a:xfrm>
          <a:off x="2752375" y="72502"/>
          <a:ext cx="3658240" cy="1918044"/>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Collect and Analyze RPPS data </a:t>
          </a:r>
        </a:p>
      </dsp:txBody>
      <dsp:txXfrm>
        <a:off x="2846006" y="166133"/>
        <a:ext cx="3470978" cy="1730782"/>
      </dsp:txXfrm>
    </dsp:sp>
    <dsp:sp modelId="{D20C7037-96BF-4372-AF3C-B8EAEC10DBE1}">
      <dsp:nvSpPr>
        <dsp:cNvPr id="0" name=""/>
        <dsp:cNvSpPr/>
      </dsp:nvSpPr>
      <dsp:spPr>
        <a:xfrm>
          <a:off x="4985122" y="2303817"/>
          <a:ext cx="3657581" cy="1920248"/>
        </a:xfrm>
        <a:prstGeom prst="round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Design Improvement </a:t>
          </a:r>
        </a:p>
        <a:p>
          <a:pPr marL="171450" lvl="1" indent="-171450" algn="l" defTabSz="800100">
            <a:lnSpc>
              <a:spcPct val="90000"/>
            </a:lnSpc>
            <a:spcBef>
              <a:spcPct val="0"/>
            </a:spcBef>
            <a:spcAft>
              <a:spcPct val="15000"/>
            </a:spcAft>
            <a:buChar char="•"/>
          </a:pPr>
          <a:r>
            <a:rPr lang="en-US" sz="1800" kern="1200"/>
            <a:t>Include Stakeholders (Participants, Staff, </a:t>
          </a:r>
          <a:endParaRPr lang="en-US" sz="1800" kern="1200" dirty="0"/>
        </a:p>
        <a:p>
          <a:pPr marL="171450" lvl="1" indent="-171450" algn="l" defTabSz="800100">
            <a:lnSpc>
              <a:spcPct val="90000"/>
            </a:lnSpc>
            <a:spcBef>
              <a:spcPct val="0"/>
            </a:spcBef>
            <a:spcAft>
              <a:spcPct val="15000"/>
            </a:spcAft>
            <a:buChar char="•"/>
          </a:pPr>
          <a:r>
            <a:rPr lang="en-US" sz="1800" kern="1200" dirty="0"/>
            <a:t>Identify risk points prospectively</a:t>
          </a:r>
        </a:p>
      </dsp:txBody>
      <dsp:txXfrm>
        <a:off x="5078861" y="2397556"/>
        <a:ext cx="3470103" cy="1732770"/>
      </dsp:txXfrm>
    </dsp:sp>
    <dsp:sp modelId="{593F2AAD-15D4-41F0-B941-3185D5785013}">
      <dsp:nvSpPr>
        <dsp:cNvPr id="0" name=""/>
        <dsp:cNvSpPr/>
      </dsp:nvSpPr>
      <dsp:spPr>
        <a:xfrm>
          <a:off x="2752704" y="4536235"/>
          <a:ext cx="3657581" cy="1920248"/>
        </a:xfrm>
        <a:prstGeom prst="round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Implement Change</a:t>
          </a:r>
        </a:p>
      </dsp:txBody>
      <dsp:txXfrm>
        <a:off x="2846443" y="4629974"/>
        <a:ext cx="3470103" cy="1732770"/>
      </dsp:txXfrm>
    </dsp:sp>
    <dsp:sp modelId="{7519B433-AF56-434A-BA28-B053FE991765}">
      <dsp:nvSpPr>
        <dsp:cNvPr id="0" name=""/>
        <dsp:cNvSpPr/>
      </dsp:nvSpPr>
      <dsp:spPr>
        <a:xfrm>
          <a:off x="520287" y="2303817"/>
          <a:ext cx="3657581" cy="1920248"/>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Measure</a:t>
          </a:r>
        </a:p>
      </dsp:txBody>
      <dsp:txXfrm>
        <a:off x="614026" y="2397556"/>
        <a:ext cx="3470103" cy="173277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39E24-0B96-4B67-9F54-CA4AFB4F8D1B}"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8B59C-EBDB-4E9C-BB22-19B0462A4CC3}" type="slidenum">
              <a:rPr lang="en-US" smtClean="0"/>
              <a:t>‹#›</a:t>
            </a:fld>
            <a:endParaRPr lang="en-US"/>
          </a:p>
        </p:txBody>
      </p:sp>
    </p:spTree>
    <p:extLst>
      <p:ext uri="{BB962C8B-B14F-4D97-AF65-F5344CB8AC3E}">
        <p14:creationId xmlns:p14="http://schemas.microsoft.com/office/powerpoint/2010/main" val="88657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1</a:t>
            </a:fld>
            <a:endParaRPr lang="en-US"/>
          </a:p>
        </p:txBody>
      </p:sp>
    </p:spTree>
    <p:extLst>
      <p:ext uri="{BB962C8B-B14F-4D97-AF65-F5344CB8AC3E}">
        <p14:creationId xmlns:p14="http://schemas.microsoft.com/office/powerpoint/2010/main" val="120767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10</a:t>
            </a:fld>
            <a:endParaRPr lang="en-US"/>
          </a:p>
        </p:txBody>
      </p:sp>
    </p:spTree>
    <p:extLst>
      <p:ext uri="{BB962C8B-B14F-4D97-AF65-F5344CB8AC3E}">
        <p14:creationId xmlns:p14="http://schemas.microsoft.com/office/powerpoint/2010/main" val="102325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13</a:t>
            </a:fld>
            <a:endParaRPr lang="en-US"/>
          </a:p>
        </p:txBody>
      </p:sp>
    </p:spTree>
    <p:extLst>
      <p:ext uri="{BB962C8B-B14F-4D97-AF65-F5344CB8AC3E}">
        <p14:creationId xmlns:p14="http://schemas.microsoft.com/office/powerpoint/2010/main" val="87984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14</a:t>
            </a:fld>
            <a:endParaRPr lang="en-US"/>
          </a:p>
        </p:txBody>
      </p:sp>
    </p:spTree>
    <p:extLst>
      <p:ext uri="{BB962C8B-B14F-4D97-AF65-F5344CB8AC3E}">
        <p14:creationId xmlns:p14="http://schemas.microsoft.com/office/powerpoint/2010/main" val="380063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15</a:t>
            </a:fld>
            <a:endParaRPr lang="en-US"/>
          </a:p>
        </p:txBody>
      </p:sp>
    </p:spTree>
    <p:extLst>
      <p:ext uri="{BB962C8B-B14F-4D97-AF65-F5344CB8AC3E}">
        <p14:creationId xmlns:p14="http://schemas.microsoft.com/office/powerpoint/2010/main" val="271827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of collecting participant descriptors</a:t>
            </a:r>
          </a:p>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19</a:t>
            </a:fld>
            <a:endParaRPr lang="en-US"/>
          </a:p>
        </p:txBody>
      </p:sp>
    </p:spTree>
    <p:extLst>
      <p:ext uri="{BB962C8B-B14F-4D97-AF65-F5344CB8AC3E}">
        <p14:creationId xmlns:p14="http://schemas.microsoft.com/office/powerpoint/2010/main" val="354704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t>
            </a:r>
          </a:p>
        </p:txBody>
      </p:sp>
      <p:sp>
        <p:nvSpPr>
          <p:cNvPr id="4" name="Slide Number Placeholder 3"/>
          <p:cNvSpPr>
            <a:spLocks noGrp="1"/>
          </p:cNvSpPr>
          <p:nvPr>
            <p:ph type="sldNum" sz="quarter" idx="5"/>
          </p:nvPr>
        </p:nvSpPr>
        <p:spPr/>
        <p:txBody>
          <a:bodyPr/>
          <a:lstStyle/>
          <a:p>
            <a:fld id="{4F48B59C-EBDB-4E9C-BB22-19B0462A4CC3}" type="slidenum">
              <a:rPr lang="en-US" smtClean="0"/>
              <a:t>23</a:t>
            </a:fld>
            <a:endParaRPr lang="en-US"/>
          </a:p>
        </p:txBody>
      </p:sp>
    </p:spTree>
    <p:extLst>
      <p:ext uri="{BB962C8B-B14F-4D97-AF65-F5344CB8AC3E}">
        <p14:creationId xmlns:p14="http://schemas.microsoft.com/office/powerpoint/2010/main" val="130485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26</a:t>
            </a:fld>
            <a:endParaRPr lang="en-US"/>
          </a:p>
        </p:txBody>
      </p:sp>
    </p:spTree>
    <p:extLst>
      <p:ext uri="{BB962C8B-B14F-4D97-AF65-F5344CB8AC3E}">
        <p14:creationId xmlns:p14="http://schemas.microsoft.com/office/powerpoint/2010/main" val="88968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2</a:t>
            </a:fld>
            <a:endParaRPr lang="en-US"/>
          </a:p>
        </p:txBody>
      </p:sp>
    </p:spTree>
    <p:extLst>
      <p:ext uri="{BB962C8B-B14F-4D97-AF65-F5344CB8AC3E}">
        <p14:creationId xmlns:p14="http://schemas.microsoft.com/office/powerpoint/2010/main" val="33300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3</a:t>
            </a:fld>
            <a:endParaRPr lang="en-US"/>
          </a:p>
        </p:txBody>
      </p:sp>
    </p:spTree>
    <p:extLst>
      <p:ext uri="{BB962C8B-B14F-4D97-AF65-F5344CB8AC3E}">
        <p14:creationId xmlns:p14="http://schemas.microsoft.com/office/powerpoint/2010/main" val="178498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1 min  </a:t>
            </a:r>
          </a:p>
          <a:p>
            <a:r>
              <a:rPr lang="en-US" dirty="0"/>
              <a:t>Quick framing -   1 min</a:t>
            </a:r>
          </a:p>
          <a:p>
            <a:r>
              <a:rPr lang="en-US" dirty="0"/>
              <a:t>Introductions – collaborators, those in discussions, those new to us  2 min</a:t>
            </a:r>
          </a:p>
          <a:p>
            <a:r>
              <a:rPr lang="en-US" dirty="0"/>
              <a:t>As each site lead to introduce themselves and team and what you most hope to learn today….</a:t>
            </a:r>
          </a:p>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4</a:t>
            </a:fld>
            <a:endParaRPr lang="en-US"/>
          </a:p>
        </p:txBody>
      </p:sp>
    </p:spTree>
    <p:extLst>
      <p:ext uri="{BB962C8B-B14F-4D97-AF65-F5344CB8AC3E}">
        <p14:creationId xmlns:p14="http://schemas.microsoft.com/office/powerpoint/2010/main" val="184964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engaged a broad group of stakeholders, each group has priorities about what they want to learn form participant feedback, and what they are afraid of…..These all can be managed, locally, which is why it is important o engage stakeholders from the get go and keep them with you throughout the project. </a:t>
            </a:r>
          </a:p>
        </p:txBody>
      </p:sp>
      <p:sp>
        <p:nvSpPr>
          <p:cNvPr id="4" name="Slide Number Placeholder 3"/>
          <p:cNvSpPr>
            <a:spLocks noGrp="1"/>
          </p:cNvSpPr>
          <p:nvPr>
            <p:ph type="sldNum" sz="quarter" idx="5"/>
          </p:nvPr>
        </p:nvSpPr>
        <p:spPr/>
        <p:txBody>
          <a:bodyPr/>
          <a:lstStyle/>
          <a:p>
            <a:fld id="{4F48B59C-EBDB-4E9C-BB22-19B0462A4CC3}" type="slidenum">
              <a:rPr lang="en-US" smtClean="0"/>
              <a:t>5</a:t>
            </a:fld>
            <a:endParaRPr lang="en-US"/>
          </a:p>
        </p:txBody>
      </p:sp>
    </p:spTree>
    <p:extLst>
      <p:ext uri="{BB962C8B-B14F-4D97-AF65-F5344CB8AC3E}">
        <p14:creationId xmlns:p14="http://schemas.microsoft.com/office/powerpoint/2010/main" val="159515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engaged a broad group of stakeholders, each group has priorities about what they want to learn form participant feedback, and what they are afraid of…..These all can be managed, locally, which is why it is important o engage stakeholders from the get go and keep them with you throughout the project. </a:t>
            </a:r>
          </a:p>
        </p:txBody>
      </p:sp>
      <p:sp>
        <p:nvSpPr>
          <p:cNvPr id="4" name="Slide Number Placeholder 3"/>
          <p:cNvSpPr>
            <a:spLocks noGrp="1"/>
          </p:cNvSpPr>
          <p:nvPr>
            <p:ph type="sldNum" sz="quarter" idx="5"/>
          </p:nvPr>
        </p:nvSpPr>
        <p:spPr/>
        <p:txBody>
          <a:bodyPr/>
          <a:lstStyle/>
          <a:p>
            <a:fld id="{4F48B59C-EBDB-4E9C-BB22-19B0462A4CC3}" type="slidenum">
              <a:rPr lang="en-US" smtClean="0"/>
              <a:t>6</a:t>
            </a:fld>
            <a:endParaRPr lang="en-US"/>
          </a:p>
        </p:txBody>
      </p:sp>
    </p:spTree>
    <p:extLst>
      <p:ext uri="{BB962C8B-B14F-4D97-AF65-F5344CB8AC3E}">
        <p14:creationId xmlns:p14="http://schemas.microsoft.com/office/powerpoint/2010/main" val="54876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set out to fix this…..	</a:t>
            </a:r>
          </a:p>
        </p:txBody>
      </p:sp>
      <p:sp>
        <p:nvSpPr>
          <p:cNvPr id="4" name="Slide Number Placeholder 3"/>
          <p:cNvSpPr>
            <a:spLocks noGrp="1"/>
          </p:cNvSpPr>
          <p:nvPr>
            <p:ph type="sldNum" sz="quarter" idx="5"/>
          </p:nvPr>
        </p:nvSpPr>
        <p:spPr/>
        <p:txBody>
          <a:bodyPr/>
          <a:lstStyle/>
          <a:p>
            <a:fld id="{4F48B59C-EBDB-4E9C-BB22-19B0462A4CC3}" type="slidenum">
              <a:rPr lang="en-US" smtClean="0"/>
              <a:t>7</a:t>
            </a:fld>
            <a:endParaRPr lang="en-US"/>
          </a:p>
        </p:txBody>
      </p:sp>
    </p:spTree>
    <p:extLst>
      <p:ext uri="{BB962C8B-B14F-4D97-AF65-F5344CB8AC3E}">
        <p14:creationId xmlns:p14="http://schemas.microsoft.com/office/powerpoint/2010/main" val="402202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8B59C-EBDB-4E9C-BB22-19B0462A4CC3}" type="slidenum">
              <a:rPr lang="en-US" smtClean="0"/>
              <a:t>8</a:t>
            </a:fld>
            <a:endParaRPr lang="en-US"/>
          </a:p>
        </p:txBody>
      </p:sp>
    </p:spTree>
    <p:extLst>
      <p:ext uri="{BB962C8B-B14F-4D97-AF65-F5344CB8AC3E}">
        <p14:creationId xmlns:p14="http://schemas.microsoft.com/office/powerpoint/2010/main" val="22055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a:t>
            </a:r>
          </a:p>
        </p:txBody>
      </p:sp>
      <p:sp>
        <p:nvSpPr>
          <p:cNvPr id="4" name="Slide Number Placeholder 3"/>
          <p:cNvSpPr>
            <a:spLocks noGrp="1"/>
          </p:cNvSpPr>
          <p:nvPr>
            <p:ph type="sldNum" sz="quarter" idx="5"/>
          </p:nvPr>
        </p:nvSpPr>
        <p:spPr/>
        <p:txBody>
          <a:bodyPr/>
          <a:lstStyle/>
          <a:p>
            <a:fld id="{8B9033D1-AEC1-3C4F-8FD8-D4000395E638}" type="slidenum">
              <a:rPr lang="en-US" smtClean="0"/>
              <a:t>9</a:t>
            </a:fld>
            <a:endParaRPr lang="en-US"/>
          </a:p>
        </p:txBody>
      </p:sp>
    </p:spTree>
    <p:extLst>
      <p:ext uri="{BB962C8B-B14F-4D97-AF65-F5344CB8AC3E}">
        <p14:creationId xmlns:p14="http://schemas.microsoft.com/office/powerpoint/2010/main" val="203015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BFCD-4733-44BB-925E-A42B4494E7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25A54B-9B1B-4D9B-A047-B0BF31776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DA6C73-F53F-43C6-9202-273BE7CE4C4D}"/>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5" name="Footer Placeholder 4">
            <a:extLst>
              <a:ext uri="{FF2B5EF4-FFF2-40B4-BE49-F238E27FC236}">
                <a16:creationId xmlns:a16="http://schemas.microsoft.com/office/drawing/2014/main" id="{B5493942-EB91-490E-A85A-C2C44BBE0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F068B-13B6-478F-8EC8-1D223A47E0C8}"/>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335580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0B78-F418-4951-9CB5-8FB4F2970E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32597-2060-46ED-86FB-E588143FF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BA101-3BB2-4A96-A4FC-C804E8D1E3AD}"/>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5" name="Footer Placeholder 4">
            <a:extLst>
              <a:ext uri="{FF2B5EF4-FFF2-40B4-BE49-F238E27FC236}">
                <a16:creationId xmlns:a16="http://schemas.microsoft.com/office/drawing/2014/main" id="{07931FA0-C64D-4A0D-B255-AC371439B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16BAA-3CEB-4EEF-B867-924BE95A0990}"/>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186411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C367B-BD7D-469C-97BC-EF63B62F66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0AAA2-71C9-4B07-A548-9D5EA4E835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D5983-B245-4BAF-9309-F50DBAE2501C}"/>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5" name="Footer Placeholder 4">
            <a:extLst>
              <a:ext uri="{FF2B5EF4-FFF2-40B4-BE49-F238E27FC236}">
                <a16:creationId xmlns:a16="http://schemas.microsoft.com/office/drawing/2014/main" id="{DEB4F733-FBEE-49A2-9677-2FB5180D7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010C0-F724-4384-AFFA-94D85813AD05}"/>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280881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94C594-4CB4-4F5A-B971-916ADB20E4BF}" type="datetimeFigureOut">
              <a:rPr lang="en-US" smtClean="0"/>
              <a:t>2/21/2023</a:t>
            </a:fld>
            <a:endParaRPr lang="en-US"/>
          </a:p>
        </p:txBody>
      </p:sp>
      <p:sp>
        <p:nvSpPr>
          <p:cNvPr id="5" name="Footer Placeholder 4"/>
          <p:cNvSpPr>
            <a:spLocks noGrp="1"/>
          </p:cNvSpPr>
          <p:nvPr>
            <p:ph type="ftr" sz="quarter" idx="11"/>
          </p:nvPr>
        </p:nvSpPr>
        <p:spPr/>
        <p:txBody>
          <a:bodyPr/>
          <a:lstStyle/>
          <a:p>
            <a:r>
              <a:rPr lang="en-US" dirty="0"/>
              <a:t>Supported in part by NIH/NCATS Grant # U01TR003206</a:t>
            </a:r>
          </a:p>
        </p:txBody>
      </p:sp>
      <p:sp>
        <p:nvSpPr>
          <p:cNvPr id="6" name="Slide Number Placeholder 5"/>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119558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94C594-4CB4-4F5A-B971-916ADB20E4B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10139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94C594-4CB4-4F5A-B971-916ADB20E4B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383880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94C594-4CB4-4F5A-B971-916ADB20E4B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167074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94C594-4CB4-4F5A-B971-916ADB20E4BF}" type="datetimeFigureOut">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1001624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94C594-4CB4-4F5A-B971-916ADB20E4BF}" type="datetimeFigureOut">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96764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4C594-4CB4-4F5A-B971-916ADB20E4B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303805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94C594-4CB4-4F5A-B971-916ADB20E4B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379160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5770-F779-4C4F-BF49-41146BE1A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24142-0BB4-459E-A1F7-39DCCC0CA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6619A-C9C6-404C-B816-7A9B28AC0009}"/>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5" name="Footer Placeholder 4">
            <a:extLst>
              <a:ext uri="{FF2B5EF4-FFF2-40B4-BE49-F238E27FC236}">
                <a16:creationId xmlns:a16="http://schemas.microsoft.com/office/drawing/2014/main" id="{EDF6E231-F25C-4779-8ED6-ABA31044E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20B52-0543-4BBD-AAB8-6D4AF2068F3E}"/>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61389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94C594-4CB4-4F5A-B971-916ADB20E4B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4211414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94C594-4CB4-4F5A-B971-916ADB20E4B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2501627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94C594-4CB4-4F5A-B971-916ADB20E4B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1C77A-25AC-4495-ADC1-66564673D86B}" type="slidenum">
              <a:rPr lang="en-US" smtClean="0"/>
              <a:t>‹#›</a:t>
            </a:fld>
            <a:endParaRPr lang="en-US"/>
          </a:p>
        </p:txBody>
      </p:sp>
    </p:spTree>
    <p:extLst>
      <p:ext uri="{BB962C8B-B14F-4D97-AF65-F5344CB8AC3E}">
        <p14:creationId xmlns:p14="http://schemas.microsoft.com/office/powerpoint/2010/main" val="366919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No Logo">
    <p:spTree>
      <p:nvGrpSpPr>
        <p:cNvPr id="1" name=""/>
        <p:cNvGrpSpPr/>
        <p:nvPr/>
      </p:nvGrpSpPr>
      <p:grpSpPr>
        <a:xfrm>
          <a:off x="0" y="0"/>
          <a:ext cx="0" cy="0"/>
          <a:chOff x="0" y="0"/>
          <a:chExt cx="0" cy="0"/>
        </a:xfrm>
      </p:grpSpPr>
      <p:sp>
        <p:nvSpPr>
          <p:cNvPr id="6" name="Date Placeholder 11"/>
          <p:cNvSpPr>
            <a:spLocks noGrp="1"/>
          </p:cNvSpPr>
          <p:nvPr>
            <p:ph type="dt" sz="half" idx="14"/>
          </p:nvPr>
        </p:nvSpPr>
        <p:spPr>
          <a:xfrm>
            <a:off x="3133344" y="6436626"/>
            <a:ext cx="1133856" cy="224367"/>
          </a:xfrm>
          <a:prstGeom prst="rect">
            <a:avLst/>
          </a:prstGeom>
        </p:spPr>
        <p:txBody>
          <a:bodyPr/>
          <a:lstStyle/>
          <a:p>
            <a:fld id="{D13D89A7-B4F9-4D85-BBBE-F20A6FC61148}" type="datetime1">
              <a:rPr lang="en-US" smtClean="0"/>
              <a:t>2/21/2023</a:t>
            </a:fld>
            <a:endParaRPr lang="en-US"/>
          </a:p>
        </p:txBody>
      </p:sp>
      <p:sp>
        <p:nvSpPr>
          <p:cNvPr id="7" name="Footer Placeholder 12"/>
          <p:cNvSpPr>
            <a:spLocks noGrp="1"/>
          </p:cNvSpPr>
          <p:nvPr>
            <p:ph type="ftr" sz="quarter" idx="15"/>
          </p:nvPr>
        </p:nvSpPr>
        <p:spPr>
          <a:xfrm>
            <a:off x="4162659" y="6374244"/>
            <a:ext cx="6908800" cy="308355"/>
          </a:xfrm>
          <a:prstGeom prst="rect">
            <a:avLst/>
          </a:prstGeom>
        </p:spPr>
        <p:txBody>
          <a:bodyPr/>
          <a:lstStyle/>
          <a:p>
            <a:r>
              <a:rPr lang="en-US"/>
              <a:t>jody.ciolino@northwestern.edu </a:t>
            </a:r>
          </a:p>
        </p:txBody>
      </p:sp>
      <p:sp>
        <p:nvSpPr>
          <p:cNvPr id="8" name="Slide Number Placeholder 13"/>
          <p:cNvSpPr>
            <a:spLocks noGrp="1"/>
          </p:cNvSpPr>
          <p:nvPr>
            <p:ph type="sldNum" sz="quarter" idx="16"/>
          </p:nvPr>
        </p:nvSpPr>
        <p:spPr>
          <a:xfrm>
            <a:off x="11074399" y="6374245"/>
            <a:ext cx="462327" cy="308355"/>
          </a:xfrm>
          <a:prstGeom prst="rect">
            <a:avLst/>
          </a:prstGeom>
        </p:spPr>
        <p:txBody>
          <a:bodyPr/>
          <a:lstStyle/>
          <a:p>
            <a:fld id="{A608689B-2263-4FC8-BEAC-025CB8E2705B}" type="slidenum">
              <a:rPr lang="en-US" smtClean="0"/>
              <a:t>‹#›</a:t>
            </a:fld>
            <a:endParaRPr lang="en-US"/>
          </a:p>
        </p:txBody>
      </p:sp>
    </p:spTree>
    <p:extLst>
      <p:ext uri="{BB962C8B-B14F-4D97-AF65-F5344CB8AC3E}">
        <p14:creationId xmlns:p14="http://schemas.microsoft.com/office/powerpoint/2010/main" val="286633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281E-B871-4CCF-900F-C6DFB41040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E8408C-6479-4113-B105-A19968924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97140-B80B-455F-9F1F-3B9CC278ADA7}"/>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5" name="Footer Placeholder 4">
            <a:extLst>
              <a:ext uri="{FF2B5EF4-FFF2-40B4-BE49-F238E27FC236}">
                <a16:creationId xmlns:a16="http://schemas.microsoft.com/office/drawing/2014/main" id="{DCD2D9C0-3A35-4E37-919B-D25931B1F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CB18F-FF34-4C01-8D38-28DD8D36E826}"/>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201622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E813-69B7-455B-B49E-3A8E3291D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CBB78-2713-4FD7-933E-1556D47966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52D80E-B8F9-4315-B61B-D3C05F24C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91C452-0152-40C0-9A1A-E18248942F71}"/>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6" name="Footer Placeholder 5">
            <a:extLst>
              <a:ext uri="{FF2B5EF4-FFF2-40B4-BE49-F238E27FC236}">
                <a16:creationId xmlns:a16="http://schemas.microsoft.com/office/drawing/2014/main" id="{737CBCE4-88C9-43F7-B16A-E41B46D09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7CC58-060C-44D3-B7D2-5FF51AB58CBA}"/>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329830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569D-4974-4B8D-AE53-544D01832E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B505E-BD0A-4A4A-A4CB-20E605AC2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07DEF-4298-41D0-91D7-D096133E4C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4EC65C-37C7-435C-8118-865D7F3F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C3C381-F200-43F2-974D-11E845CCB5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60CB79-1025-44AF-9E2F-5710198394A9}"/>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8" name="Footer Placeholder 7">
            <a:extLst>
              <a:ext uri="{FF2B5EF4-FFF2-40B4-BE49-F238E27FC236}">
                <a16:creationId xmlns:a16="http://schemas.microsoft.com/office/drawing/2014/main" id="{E9B1FC8B-CE2C-42F6-90CD-2E99E9D7A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6AA68D-08BB-484E-8D04-25033553927E}"/>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404677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681D-A345-44E0-93E5-712FD794D8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19EC22-1A2A-4FB1-95FC-40ACC9909AEC}"/>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4" name="Footer Placeholder 3">
            <a:extLst>
              <a:ext uri="{FF2B5EF4-FFF2-40B4-BE49-F238E27FC236}">
                <a16:creationId xmlns:a16="http://schemas.microsoft.com/office/drawing/2014/main" id="{DF63C673-E028-4402-9E10-B351AC3ACD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6865D-458B-47DA-BEEA-3934632D869B}"/>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145919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185E1-A4B8-49E1-8A7E-FE31305C3F27}"/>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3" name="Footer Placeholder 2">
            <a:extLst>
              <a:ext uri="{FF2B5EF4-FFF2-40B4-BE49-F238E27FC236}">
                <a16:creationId xmlns:a16="http://schemas.microsoft.com/office/drawing/2014/main" id="{4DD2030B-5921-47AA-915E-CBE3352C1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45F53C-2F18-45DF-8ACD-D22C86BA1BD3}"/>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208901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E513-0B49-47EF-B22E-C220C966B2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D584C1-ED78-4A34-AF54-F5F1721E67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5ADADF-2BBA-4E31-853A-96FEEB3C7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1FDC0-731E-41A7-8F2F-85625B9942AF}"/>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6" name="Footer Placeholder 5">
            <a:extLst>
              <a:ext uri="{FF2B5EF4-FFF2-40B4-BE49-F238E27FC236}">
                <a16:creationId xmlns:a16="http://schemas.microsoft.com/office/drawing/2014/main" id="{ADCED613-6710-456B-8E40-517462FA3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77D1B-3BC0-4268-9A68-93AF8D9DF815}"/>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134655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36C1-D4E7-4A6B-BA2B-4170D95AA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AB76D2-22D3-48FC-B0E1-A3C8D9321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D3760-E01F-4D11-A6DD-A08B3B9FE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C1F1A-0C57-41EC-A023-060DD4FD1440}"/>
              </a:ext>
            </a:extLst>
          </p:cNvPr>
          <p:cNvSpPr>
            <a:spLocks noGrp="1"/>
          </p:cNvSpPr>
          <p:nvPr>
            <p:ph type="dt" sz="half" idx="10"/>
          </p:nvPr>
        </p:nvSpPr>
        <p:spPr/>
        <p:txBody>
          <a:bodyPr/>
          <a:lstStyle/>
          <a:p>
            <a:fld id="{26A21C2E-F195-4AD1-856C-E2A8107AFFBF}" type="datetimeFigureOut">
              <a:rPr lang="en-US" smtClean="0"/>
              <a:t>2/21/2023</a:t>
            </a:fld>
            <a:endParaRPr lang="en-US"/>
          </a:p>
        </p:txBody>
      </p:sp>
      <p:sp>
        <p:nvSpPr>
          <p:cNvPr id="6" name="Footer Placeholder 5">
            <a:extLst>
              <a:ext uri="{FF2B5EF4-FFF2-40B4-BE49-F238E27FC236}">
                <a16:creationId xmlns:a16="http://schemas.microsoft.com/office/drawing/2014/main" id="{0E155288-1F32-4D8A-92D8-1DE890701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0782F-4774-4B17-B90E-0763C634E9CB}"/>
              </a:ext>
            </a:extLst>
          </p:cNvPr>
          <p:cNvSpPr>
            <a:spLocks noGrp="1"/>
          </p:cNvSpPr>
          <p:nvPr>
            <p:ph type="sldNum" sz="quarter" idx="12"/>
          </p:nvPr>
        </p:nvSpPr>
        <p:spPr/>
        <p:txBody>
          <a:bodyPr/>
          <a:lstStyle/>
          <a:p>
            <a:fld id="{FBA9405A-A606-438A-B49B-BE0DFE19E4AB}" type="slidenum">
              <a:rPr lang="en-US" smtClean="0"/>
              <a:t>‹#›</a:t>
            </a:fld>
            <a:endParaRPr lang="en-US"/>
          </a:p>
        </p:txBody>
      </p:sp>
    </p:spTree>
    <p:extLst>
      <p:ext uri="{BB962C8B-B14F-4D97-AF65-F5344CB8AC3E}">
        <p14:creationId xmlns:p14="http://schemas.microsoft.com/office/powerpoint/2010/main" val="77587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2DD604-EE41-4670-A0BF-3756DD1486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F79B56-E43B-4188-BC78-2DA5C2F27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BABF4-8FA5-4AAD-8D7D-B08228DC1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21C2E-F195-4AD1-856C-E2A8107AFFBF}" type="datetimeFigureOut">
              <a:rPr lang="en-US" smtClean="0"/>
              <a:t>2/21/2023</a:t>
            </a:fld>
            <a:endParaRPr lang="en-US"/>
          </a:p>
        </p:txBody>
      </p:sp>
      <p:sp>
        <p:nvSpPr>
          <p:cNvPr id="5" name="Footer Placeholder 4">
            <a:extLst>
              <a:ext uri="{FF2B5EF4-FFF2-40B4-BE49-F238E27FC236}">
                <a16:creationId xmlns:a16="http://schemas.microsoft.com/office/drawing/2014/main" id="{976F3654-BE08-4782-A51A-03475BE4C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547270-442A-49E3-A186-0201BE77B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9405A-A606-438A-B49B-BE0DFE19E4AB}" type="slidenum">
              <a:rPr lang="en-US" smtClean="0"/>
              <a:t>‹#›</a:t>
            </a:fld>
            <a:endParaRPr lang="en-US"/>
          </a:p>
        </p:txBody>
      </p:sp>
    </p:spTree>
    <p:extLst>
      <p:ext uri="{BB962C8B-B14F-4D97-AF65-F5344CB8AC3E}">
        <p14:creationId xmlns:p14="http://schemas.microsoft.com/office/powerpoint/2010/main" val="24203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366" y="365125"/>
            <a:ext cx="818543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4C594-4CB4-4F5A-B971-916ADB20E4BF}" type="datetimeFigureOut">
              <a:rPr lang="en-US" smtClean="0"/>
              <a:t>2/21/2023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Supported in part by NIH/NCATS Grant # U01TR003206</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1C77A-25AC-4495-ADC1-66564673D86B}"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B62BC373-6DED-4F72-A3D8-EB7C395B942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978" y="213816"/>
            <a:ext cx="2025747" cy="739254"/>
          </a:xfrm>
          <a:prstGeom prst="rect">
            <a:avLst/>
          </a:prstGeom>
        </p:spPr>
      </p:pic>
    </p:spTree>
    <p:extLst>
      <p:ext uri="{BB962C8B-B14F-4D97-AF65-F5344CB8AC3E}">
        <p14:creationId xmlns:p14="http://schemas.microsoft.com/office/powerpoint/2010/main" val="1928215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9.jp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2.jp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0.jpg"/><Relationship Id="rId9" Type="http://schemas.openxmlformats.org/officeDocument/2006/relationships/image" Target="../media/image14.png"/><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838B-2F3F-4DE5-9D76-6AACB5545261}"/>
              </a:ext>
            </a:extLst>
          </p:cNvPr>
          <p:cNvSpPr>
            <a:spLocks noGrp="1"/>
          </p:cNvSpPr>
          <p:nvPr>
            <p:ph type="ctrTitle"/>
          </p:nvPr>
        </p:nvSpPr>
        <p:spPr>
          <a:xfrm>
            <a:off x="1308295" y="2628413"/>
            <a:ext cx="9575409" cy="1521233"/>
          </a:xfrm>
        </p:spPr>
        <p:txBody>
          <a:bodyPr anchor="b">
            <a:noAutofit/>
          </a:bodyPr>
          <a:lstStyle/>
          <a:p>
            <a:pPr marL="0" indent="0" algn="ctr">
              <a:buNone/>
            </a:pPr>
            <a:r>
              <a:rPr lang="en-US" sz="3600" b="1" dirty="0">
                <a:solidFill>
                  <a:schemeClr val="accent1">
                    <a:lumMod val="75000"/>
                  </a:schemeClr>
                </a:solidFill>
              </a:rPr>
              <a:t>Real-time Participant Feedback to Improve </a:t>
            </a:r>
            <a:br>
              <a:rPr lang="en-US" sz="3600" b="1" dirty="0">
                <a:solidFill>
                  <a:schemeClr val="accent1">
                    <a:lumMod val="75000"/>
                  </a:schemeClr>
                </a:solidFill>
              </a:rPr>
            </a:br>
            <a:r>
              <a:rPr lang="en-US" sz="3600" b="1" dirty="0">
                <a:solidFill>
                  <a:schemeClr val="accent1">
                    <a:lumMod val="75000"/>
                  </a:schemeClr>
                </a:solidFill>
              </a:rPr>
              <a:t>the Clinical Research Enterprise:</a:t>
            </a:r>
            <a:br>
              <a:rPr lang="en-US" sz="3600" b="1" dirty="0">
                <a:solidFill>
                  <a:schemeClr val="accent1">
                    <a:lumMod val="75000"/>
                  </a:schemeClr>
                </a:solidFill>
              </a:rPr>
            </a:br>
            <a:r>
              <a:rPr lang="en-US" sz="2800" b="1" dirty="0">
                <a:solidFill>
                  <a:schemeClr val="accent1">
                    <a:lumMod val="75000"/>
                  </a:schemeClr>
                </a:solidFill>
              </a:rPr>
              <a:t>Collaborative Infrastructure and Validated Tools </a:t>
            </a:r>
            <a:endParaRPr lang="en-US" sz="3600" b="1" dirty="0">
              <a:solidFill>
                <a:schemeClr val="accent1">
                  <a:lumMod val="75000"/>
                </a:schemeClr>
              </a:solidFill>
            </a:endParaRPr>
          </a:p>
        </p:txBody>
      </p:sp>
      <p:sp>
        <p:nvSpPr>
          <p:cNvPr id="3" name="Subtitle 2">
            <a:extLst>
              <a:ext uri="{FF2B5EF4-FFF2-40B4-BE49-F238E27FC236}">
                <a16:creationId xmlns:a16="http://schemas.microsoft.com/office/drawing/2014/main" id="{C728B677-2A5A-4322-B189-498DAE65D114}"/>
              </a:ext>
            </a:extLst>
          </p:cNvPr>
          <p:cNvSpPr>
            <a:spLocks noGrp="1"/>
          </p:cNvSpPr>
          <p:nvPr>
            <p:ph type="subTitle" idx="1"/>
          </p:nvPr>
        </p:nvSpPr>
        <p:spPr>
          <a:xfrm>
            <a:off x="1308295" y="4288984"/>
            <a:ext cx="9144000" cy="410334"/>
          </a:xfrm>
        </p:spPr>
        <p:txBody>
          <a:bodyPr anchor="t">
            <a:normAutofit lnSpcReduction="10000"/>
          </a:bodyPr>
          <a:lstStyle/>
          <a:p>
            <a:r>
              <a:rPr lang="en-US" dirty="0">
                <a:solidFill>
                  <a:schemeClr val="accent1">
                    <a:lumMod val="75000"/>
                  </a:schemeClr>
                </a:solidFill>
                <a:cs typeface="Calibri"/>
              </a:rPr>
              <a:t>Project PI: Rhonda G. Kost, MD</a:t>
            </a:r>
          </a:p>
        </p:txBody>
      </p:sp>
      <p:sp>
        <p:nvSpPr>
          <p:cNvPr id="4" name="Slide Number Placeholder 3">
            <a:extLst>
              <a:ext uri="{FF2B5EF4-FFF2-40B4-BE49-F238E27FC236}">
                <a16:creationId xmlns:a16="http://schemas.microsoft.com/office/drawing/2014/main" id="{891BBB2C-F128-4F95-BA93-C14E4B3931F0}"/>
              </a:ext>
            </a:extLst>
          </p:cNvPr>
          <p:cNvSpPr>
            <a:spLocks noGrp="1"/>
          </p:cNvSpPr>
          <p:nvPr>
            <p:ph type="sldNum" sz="quarter" idx="12"/>
          </p:nvPr>
        </p:nvSpPr>
        <p:spPr/>
        <p:txBody>
          <a:bodyPr>
            <a:normAutofit fontScale="32500" lnSpcReduction="20000"/>
          </a:bodyPr>
          <a:lstStyle/>
          <a:p>
            <a:pPr>
              <a:lnSpc>
                <a:spcPct val="90000"/>
              </a:lnSpc>
              <a:spcAft>
                <a:spcPts val="600"/>
              </a:spcAft>
            </a:pPr>
            <a:r>
              <a:rPr lang="en-US" sz="6600" dirty="0">
                <a:solidFill>
                  <a:srgbClr val="FFFFFF"/>
                </a:solidFill>
              </a:rPr>
              <a:t>1</a:t>
            </a:r>
          </a:p>
        </p:txBody>
      </p:sp>
      <p:pic>
        <p:nvPicPr>
          <p:cNvPr id="49" name="Picture 48" descr="Text&#10;&#10;Description automatically generated">
            <a:extLst>
              <a:ext uri="{FF2B5EF4-FFF2-40B4-BE49-F238E27FC236}">
                <a16:creationId xmlns:a16="http://schemas.microsoft.com/office/drawing/2014/main" id="{03D63921-CFBE-4676-8D69-9EE30236C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62" y="223017"/>
            <a:ext cx="4444172" cy="1621807"/>
          </a:xfrm>
          <a:prstGeom prst="rect">
            <a:avLst/>
          </a:prstGeom>
        </p:spPr>
      </p:pic>
      <p:pic>
        <p:nvPicPr>
          <p:cNvPr id="17" name="Picture 16" descr="Text&#10;&#10;Description automatically generated">
            <a:extLst>
              <a:ext uri="{FF2B5EF4-FFF2-40B4-BE49-F238E27FC236}">
                <a16:creationId xmlns:a16="http://schemas.microsoft.com/office/drawing/2014/main" id="{2D4E16E8-1483-BF7E-D698-BC91805C6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8139" y="5482907"/>
            <a:ext cx="2456584" cy="638712"/>
          </a:xfrm>
          <a:prstGeom prst="rect">
            <a:avLst/>
          </a:prstGeom>
        </p:spPr>
      </p:pic>
      <p:pic>
        <p:nvPicPr>
          <p:cNvPr id="18" name="Picture 17" descr="A picture containing graphical user interface&#10;&#10;Description automatically generated">
            <a:extLst>
              <a:ext uri="{FF2B5EF4-FFF2-40B4-BE49-F238E27FC236}">
                <a16:creationId xmlns:a16="http://schemas.microsoft.com/office/drawing/2014/main" id="{0084CCE1-101B-3A5A-5EBA-36C2E85493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033" b="15097"/>
          <a:stretch/>
        </p:blipFill>
        <p:spPr>
          <a:xfrm>
            <a:off x="-35016" y="5364597"/>
            <a:ext cx="3587313" cy="782876"/>
          </a:xfrm>
          <a:prstGeom prst="rect">
            <a:avLst/>
          </a:prstGeom>
        </p:spPr>
      </p:pic>
      <p:pic>
        <p:nvPicPr>
          <p:cNvPr id="19" name="Picture 18">
            <a:extLst>
              <a:ext uri="{FF2B5EF4-FFF2-40B4-BE49-F238E27FC236}">
                <a16:creationId xmlns:a16="http://schemas.microsoft.com/office/drawing/2014/main" id="{D58D188C-ACF8-4600-CDF3-7F6DCEB47BBE}"/>
              </a:ext>
            </a:extLst>
          </p:cNvPr>
          <p:cNvPicPr>
            <a:picLocks noChangeAspect="1"/>
          </p:cNvPicPr>
          <p:nvPr/>
        </p:nvPicPr>
        <p:blipFill rotWithShape="1">
          <a:blip r:embed="rId6"/>
          <a:srcRect t="6928"/>
          <a:stretch/>
        </p:blipFill>
        <p:spPr>
          <a:xfrm>
            <a:off x="2761814" y="5756035"/>
            <a:ext cx="1772608" cy="1046211"/>
          </a:xfrm>
          <a:prstGeom prst="rect">
            <a:avLst/>
          </a:prstGeom>
        </p:spPr>
      </p:pic>
      <p:pic>
        <p:nvPicPr>
          <p:cNvPr id="23" name="Picture 22" descr="Circle&#10;&#10;Description automatically generated">
            <a:extLst>
              <a:ext uri="{FF2B5EF4-FFF2-40B4-BE49-F238E27FC236}">
                <a16:creationId xmlns:a16="http://schemas.microsoft.com/office/drawing/2014/main" id="{FD81D15F-49B6-3496-70F4-66540FC94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9815" y="239529"/>
            <a:ext cx="1486854" cy="1521232"/>
          </a:xfrm>
          <a:prstGeom prst="rect">
            <a:avLst/>
          </a:prstGeom>
        </p:spPr>
      </p:pic>
      <p:pic>
        <p:nvPicPr>
          <p:cNvPr id="24" name="Picture 23">
            <a:extLst>
              <a:ext uri="{FF2B5EF4-FFF2-40B4-BE49-F238E27FC236}">
                <a16:creationId xmlns:a16="http://schemas.microsoft.com/office/drawing/2014/main" id="{7C5FBFA0-C770-47BB-B99B-E0F6C2D9A7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4723" y="6028032"/>
            <a:ext cx="2951753" cy="510880"/>
          </a:xfrm>
          <a:prstGeom prst="rect">
            <a:avLst/>
          </a:prstGeom>
        </p:spPr>
      </p:pic>
      <p:pic>
        <p:nvPicPr>
          <p:cNvPr id="25" name="Picture 24">
            <a:extLst>
              <a:ext uri="{FF2B5EF4-FFF2-40B4-BE49-F238E27FC236}">
                <a16:creationId xmlns:a16="http://schemas.microsoft.com/office/drawing/2014/main" id="{826A1600-71F7-5A87-2146-4890483CDBFF}"/>
              </a:ext>
            </a:extLst>
          </p:cNvPr>
          <p:cNvPicPr>
            <a:picLocks noChangeAspect="1"/>
          </p:cNvPicPr>
          <p:nvPr/>
        </p:nvPicPr>
        <p:blipFill>
          <a:blip r:embed="rId9"/>
          <a:stretch>
            <a:fillRect/>
          </a:stretch>
        </p:blipFill>
        <p:spPr>
          <a:xfrm>
            <a:off x="8960269" y="5300556"/>
            <a:ext cx="2984051" cy="782875"/>
          </a:xfrm>
          <a:prstGeom prst="rect">
            <a:avLst/>
          </a:prstGeom>
        </p:spPr>
      </p:pic>
      <p:cxnSp>
        <p:nvCxnSpPr>
          <p:cNvPr id="27" name="Straight Connector 26">
            <a:extLst>
              <a:ext uri="{FF2B5EF4-FFF2-40B4-BE49-F238E27FC236}">
                <a16:creationId xmlns:a16="http://schemas.microsoft.com/office/drawing/2014/main" id="{3D2E0F46-6082-0CB7-6875-1A5EBDE580E0}"/>
              </a:ext>
            </a:extLst>
          </p:cNvPr>
          <p:cNvCxnSpPr>
            <a:cxnSpLocks/>
          </p:cNvCxnSpPr>
          <p:nvPr/>
        </p:nvCxnSpPr>
        <p:spPr>
          <a:xfrm>
            <a:off x="248062" y="4967416"/>
            <a:ext cx="11696258"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025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C14-328D-F5E7-E2FD-8A9C8D742A31}"/>
              </a:ext>
            </a:extLst>
          </p:cNvPr>
          <p:cNvSpPr>
            <a:spLocks noGrp="1"/>
          </p:cNvSpPr>
          <p:nvPr>
            <p:ph type="title"/>
          </p:nvPr>
        </p:nvSpPr>
        <p:spPr>
          <a:xfrm>
            <a:off x="2957048" y="353336"/>
            <a:ext cx="6277903" cy="1325563"/>
          </a:xfrm>
        </p:spPr>
        <p:txBody>
          <a:bodyPr/>
          <a:lstStyle/>
          <a:p>
            <a:pPr algn="ctr"/>
            <a:r>
              <a:rPr lang="en-US" dirty="0"/>
              <a:t>EPV Project Aims</a:t>
            </a:r>
          </a:p>
        </p:txBody>
      </p:sp>
      <p:sp>
        <p:nvSpPr>
          <p:cNvPr id="3" name="Content Placeholder 2">
            <a:extLst>
              <a:ext uri="{FF2B5EF4-FFF2-40B4-BE49-F238E27FC236}">
                <a16:creationId xmlns:a16="http://schemas.microsoft.com/office/drawing/2014/main" id="{34E0D20F-5D16-0E3C-AB20-CF680A582964}"/>
              </a:ext>
            </a:extLst>
          </p:cNvPr>
          <p:cNvSpPr>
            <a:spLocks noGrp="1"/>
          </p:cNvSpPr>
          <p:nvPr>
            <p:ph idx="1"/>
          </p:nvPr>
        </p:nvSpPr>
        <p:spPr>
          <a:xfrm>
            <a:off x="838200" y="1678899"/>
            <a:ext cx="9924738" cy="1986196"/>
          </a:xfrm>
        </p:spPr>
        <p:txBody>
          <a:bodyPr>
            <a:normAutofit fontScale="92500" lnSpcReduction="20000"/>
          </a:bodyPr>
          <a:lstStyle/>
          <a:p>
            <a:pPr marL="0" indent="0">
              <a:lnSpc>
                <a:spcPct val="150000"/>
              </a:lnSpc>
              <a:spcAft>
                <a:spcPts val="1200"/>
              </a:spcAft>
              <a:buNone/>
            </a:pPr>
            <a:r>
              <a:rPr lang="en-US" sz="2800" b="1" dirty="0"/>
              <a:t>Specific Aims: </a:t>
            </a:r>
          </a:p>
          <a:p>
            <a:pPr marL="0" lvl="0" indent="0">
              <a:lnSpc>
                <a:spcPct val="110000"/>
              </a:lnSpc>
              <a:spcBef>
                <a:spcPts val="0"/>
              </a:spcBef>
              <a:spcAft>
                <a:spcPts val="1200"/>
              </a:spcAft>
              <a:buNone/>
            </a:pPr>
            <a:r>
              <a:rPr lang="en-US" sz="2600" b="1" dirty="0">
                <a:solidFill>
                  <a:schemeClr val="bg1">
                    <a:lumMod val="75000"/>
                  </a:schemeClr>
                </a:solidFill>
              </a:rPr>
              <a:t>1. Develop</a:t>
            </a:r>
            <a:r>
              <a:rPr lang="en-US" sz="2600" dirty="0">
                <a:solidFill>
                  <a:schemeClr val="bg1">
                    <a:lumMod val="75000"/>
                  </a:schemeClr>
                </a:solidFill>
              </a:rPr>
              <a:t> a novel Research Participant Perception Survey/REDCap (RPPS/REDCap) collaborative infrastructure, tools, and standard implementation models</a:t>
            </a:r>
            <a:r>
              <a:rPr lang="en-US" sz="2600" dirty="0"/>
              <a:t>.</a:t>
            </a:r>
          </a:p>
          <a:p>
            <a:endParaRPr lang="en-US" dirty="0"/>
          </a:p>
        </p:txBody>
      </p:sp>
      <p:sp>
        <p:nvSpPr>
          <p:cNvPr id="5" name="TextBox 4">
            <a:extLst>
              <a:ext uri="{FF2B5EF4-FFF2-40B4-BE49-F238E27FC236}">
                <a16:creationId xmlns:a16="http://schemas.microsoft.com/office/drawing/2014/main" id="{B362AA81-D4A6-6B8D-3672-B43D751B3A55}"/>
              </a:ext>
            </a:extLst>
          </p:cNvPr>
          <p:cNvSpPr txBox="1"/>
          <p:nvPr/>
        </p:nvSpPr>
        <p:spPr>
          <a:xfrm>
            <a:off x="68435" y="6492875"/>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sp>
        <p:nvSpPr>
          <p:cNvPr id="4" name="TextBox 3">
            <a:extLst>
              <a:ext uri="{FF2B5EF4-FFF2-40B4-BE49-F238E27FC236}">
                <a16:creationId xmlns:a16="http://schemas.microsoft.com/office/drawing/2014/main" id="{2E1D1672-8159-E9EC-3F32-B128431803AE}"/>
              </a:ext>
            </a:extLst>
          </p:cNvPr>
          <p:cNvSpPr txBox="1"/>
          <p:nvPr/>
        </p:nvSpPr>
        <p:spPr>
          <a:xfrm>
            <a:off x="838200" y="3428013"/>
            <a:ext cx="9924738" cy="1818959"/>
          </a:xfrm>
          <a:prstGeom prst="rect">
            <a:avLst/>
          </a:prstGeom>
          <a:noFill/>
        </p:spPr>
        <p:txBody>
          <a:bodyPr wrap="square" rtlCol="0">
            <a:spAutoFit/>
          </a:bodyPr>
          <a:lstStyle/>
          <a:p>
            <a:pPr lvl="0">
              <a:lnSpc>
                <a:spcPct val="110000"/>
              </a:lnSpc>
              <a:spcBef>
                <a:spcPts val="0"/>
              </a:spcBef>
              <a:spcAft>
                <a:spcPts val="1800"/>
              </a:spcAft>
            </a:pPr>
            <a:r>
              <a:rPr lang="en-US" sz="2400" b="1" dirty="0">
                <a:solidFill>
                  <a:schemeClr val="bg1">
                    <a:lumMod val="75000"/>
                  </a:schemeClr>
                </a:solidFill>
              </a:rPr>
              <a:t>2. Demonstrate</a:t>
            </a:r>
            <a:r>
              <a:rPr lang="en-US" sz="2400" dirty="0">
                <a:solidFill>
                  <a:schemeClr val="bg1">
                    <a:lumMod val="75000"/>
                  </a:schemeClr>
                </a:solidFill>
              </a:rPr>
              <a:t> that the collaborative RPPS/REDCap infrastructure and implementation model is an effective approach to collect local and national benchmarks and actionable data.</a:t>
            </a:r>
          </a:p>
          <a:p>
            <a:endParaRPr lang="en-US" dirty="0"/>
          </a:p>
        </p:txBody>
      </p:sp>
      <p:sp>
        <p:nvSpPr>
          <p:cNvPr id="7" name="TextBox 6">
            <a:extLst>
              <a:ext uri="{FF2B5EF4-FFF2-40B4-BE49-F238E27FC236}">
                <a16:creationId xmlns:a16="http://schemas.microsoft.com/office/drawing/2014/main" id="{910F93BE-79E7-2946-F5FF-76BDC6E88BF0}"/>
              </a:ext>
            </a:extLst>
          </p:cNvPr>
          <p:cNvSpPr txBox="1"/>
          <p:nvPr/>
        </p:nvSpPr>
        <p:spPr>
          <a:xfrm>
            <a:off x="838200" y="4860211"/>
            <a:ext cx="9924738" cy="1107996"/>
          </a:xfrm>
          <a:prstGeom prst="rect">
            <a:avLst/>
          </a:prstGeom>
          <a:noFill/>
        </p:spPr>
        <p:txBody>
          <a:bodyPr wrap="square" rtlCol="0">
            <a:spAutoFit/>
          </a:bodyPr>
          <a:lstStyle/>
          <a:p>
            <a:r>
              <a:rPr lang="en-US" sz="2400" b="1" dirty="0"/>
              <a:t>3. Disseminate</a:t>
            </a:r>
            <a:r>
              <a:rPr lang="en-US" sz="2400" dirty="0"/>
              <a:t> the infrastructure, catalyze research-on-research and transform evaluation by empowering the participant voice.</a:t>
            </a:r>
          </a:p>
          <a:p>
            <a:endParaRPr lang="en-US" dirty="0"/>
          </a:p>
        </p:txBody>
      </p:sp>
    </p:spTree>
    <p:extLst>
      <p:ext uri="{BB962C8B-B14F-4D97-AF65-F5344CB8AC3E}">
        <p14:creationId xmlns:p14="http://schemas.microsoft.com/office/powerpoint/2010/main" val="250780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064A-27B7-EA64-F240-CBB23AA76295}"/>
              </a:ext>
            </a:extLst>
          </p:cNvPr>
          <p:cNvSpPr>
            <a:spLocks noGrp="1"/>
          </p:cNvSpPr>
          <p:nvPr>
            <p:ph type="title"/>
          </p:nvPr>
        </p:nvSpPr>
        <p:spPr/>
        <p:txBody>
          <a:bodyPr/>
          <a:lstStyle/>
          <a:p>
            <a:r>
              <a:rPr lang="en-US" dirty="0"/>
              <a:t>Progress to date…</a:t>
            </a:r>
          </a:p>
        </p:txBody>
      </p:sp>
      <p:sp>
        <p:nvSpPr>
          <p:cNvPr id="3" name="Content Placeholder 2">
            <a:extLst>
              <a:ext uri="{FF2B5EF4-FFF2-40B4-BE49-F238E27FC236}">
                <a16:creationId xmlns:a16="http://schemas.microsoft.com/office/drawing/2014/main" id="{755EFB22-5E87-8659-8D58-2FE539D986C3}"/>
              </a:ext>
            </a:extLst>
          </p:cNvPr>
          <p:cNvSpPr>
            <a:spLocks noGrp="1"/>
          </p:cNvSpPr>
          <p:nvPr>
            <p:ph idx="1"/>
          </p:nvPr>
        </p:nvSpPr>
        <p:spPr/>
        <p:txBody>
          <a:bodyPr>
            <a:normAutofit/>
          </a:bodyPr>
          <a:lstStyle/>
          <a:p>
            <a:pPr lvl="1"/>
            <a:r>
              <a:rPr lang="en-US" dirty="0"/>
              <a:t>Engaged stakeholders at each site throughout</a:t>
            </a:r>
          </a:p>
          <a:p>
            <a:pPr lvl="1"/>
            <a:r>
              <a:rPr lang="en-US" dirty="0"/>
              <a:t>Developed consensus on standards – what is standard, what is flexible</a:t>
            </a:r>
          </a:p>
          <a:p>
            <a:pPr lvl="1"/>
            <a:r>
              <a:rPr lang="en-US" dirty="0"/>
              <a:t>Developed local Use Cases </a:t>
            </a:r>
          </a:p>
          <a:p>
            <a:pPr lvl="1"/>
            <a:r>
              <a:rPr lang="en-US" dirty="0"/>
              <a:t>Built tools and infrastructure</a:t>
            </a:r>
          </a:p>
          <a:p>
            <a:pPr lvl="2"/>
            <a:r>
              <a:rPr lang="en-US" dirty="0"/>
              <a:t>RPPS – Short – P – English, Spanish, action tags for multilingual module</a:t>
            </a:r>
          </a:p>
          <a:p>
            <a:pPr lvl="2"/>
            <a:r>
              <a:rPr lang="en-US" dirty="0"/>
              <a:t>Data capture forms – participant and study descriptors</a:t>
            </a:r>
          </a:p>
          <a:p>
            <a:pPr lvl="2"/>
            <a:r>
              <a:rPr lang="en-US" dirty="0"/>
              <a:t>External module – multi-lingual fielding</a:t>
            </a:r>
          </a:p>
          <a:p>
            <a:pPr lvl="2"/>
            <a:r>
              <a:rPr lang="en-US" dirty="0"/>
              <a:t>External module – data piping from study project to RPPS project</a:t>
            </a:r>
          </a:p>
          <a:p>
            <a:pPr lvl="2"/>
            <a:r>
              <a:rPr lang="en-US" dirty="0"/>
              <a:t>External module – At-a-Glance Dashboard, local and national views</a:t>
            </a:r>
          </a:p>
          <a:p>
            <a:pPr lvl="1"/>
            <a:r>
              <a:rPr lang="en-US" dirty="0"/>
              <a:t>Implemented Infrastructure</a:t>
            </a:r>
          </a:p>
          <a:p>
            <a:pPr lvl="1"/>
            <a:r>
              <a:rPr lang="en-US" dirty="0"/>
              <a:t>Implemented Use Cases (different at each site)</a:t>
            </a:r>
          </a:p>
          <a:p>
            <a:pPr lvl="1"/>
            <a:endParaRPr lang="en-US" dirty="0"/>
          </a:p>
          <a:p>
            <a:pPr lvl="1"/>
            <a:endParaRPr lang="en-US" dirty="0"/>
          </a:p>
        </p:txBody>
      </p:sp>
    </p:spTree>
    <p:extLst>
      <p:ext uri="{BB962C8B-B14F-4D97-AF65-F5344CB8AC3E}">
        <p14:creationId xmlns:p14="http://schemas.microsoft.com/office/powerpoint/2010/main" val="276272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21D8-D8C1-47E9-A1ED-A275E4BFD811}"/>
              </a:ext>
            </a:extLst>
          </p:cNvPr>
          <p:cNvSpPr>
            <a:spLocks noGrp="1"/>
          </p:cNvSpPr>
          <p:nvPr>
            <p:ph type="title"/>
          </p:nvPr>
        </p:nvSpPr>
        <p:spPr>
          <a:xfrm>
            <a:off x="2894629" y="621390"/>
            <a:ext cx="8185433" cy="1325563"/>
          </a:xfrm>
        </p:spPr>
        <p:txBody>
          <a:bodyPr/>
          <a:lstStyle/>
          <a:p>
            <a:r>
              <a:rPr lang="en-US" dirty="0"/>
              <a:t>RPPS-Short survey asks about…</a:t>
            </a:r>
          </a:p>
        </p:txBody>
      </p:sp>
      <p:sp>
        <p:nvSpPr>
          <p:cNvPr id="3" name="Content Placeholder 2">
            <a:extLst>
              <a:ext uri="{FF2B5EF4-FFF2-40B4-BE49-F238E27FC236}">
                <a16:creationId xmlns:a16="http://schemas.microsoft.com/office/drawing/2014/main" id="{820FDE7D-5423-489A-BA53-70D749188AAD}"/>
              </a:ext>
            </a:extLst>
          </p:cNvPr>
          <p:cNvSpPr>
            <a:spLocks noGrp="1"/>
          </p:cNvSpPr>
          <p:nvPr>
            <p:ph idx="1"/>
          </p:nvPr>
        </p:nvSpPr>
        <p:spPr>
          <a:xfrm>
            <a:off x="1887042" y="1825625"/>
            <a:ext cx="9466758" cy="4351338"/>
          </a:xfrm>
        </p:spPr>
        <p:txBody>
          <a:bodyPr>
            <a:normAutofit lnSpcReduction="10000"/>
          </a:bodyPr>
          <a:lstStyle/>
          <a:p>
            <a:pPr marL="457200" algn="ctr"/>
            <a:endParaRPr lang="en-US" dirty="0"/>
          </a:p>
          <a:p>
            <a:pPr marL="457200"/>
            <a:r>
              <a:rPr lang="en-US" dirty="0"/>
              <a:t>Informed consent</a:t>
            </a:r>
          </a:p>
          <a:p>
            <a:pPr marL="457200"/>
            <a:r>
              <a:rPr lang="en-US" dirty="0"/>
              <a:t>Listening/courtesy/respect</a:t>
            </a:r>
          </a:p>
          <a:p>
            <a:pPr marL="457200"/>
            <a:r>
              <a:rPr lang="en-US" dirty="0"/>
              <a:t>Feeling valued</a:t>
            </a:r>
          </a:p>
          <a:p>
            <a:pPr marL="457200"/>
            <a:r>
              <a:rPr lang="en-US" dirty="0"/>
              <a:t>Language/culture/privacy</a:t>
            </a:r>
          </a:p>
          <a:p>
            <a:pPr marL="457200"/>
            <a:r>
              <a:rPr lang="en-US" dirty="0"/>
              <a:t>Communication with team</a:t>
            </a:r>
          </a:p>
          <a:p>
            <a:pPr marL="457200"/>
            <a:r>
              <a:rPr lang="en-US" dirty="0"/>
              <a:t>Rate the Overall research experience</a:t>
            </a:r>
          </a:p>
          <a:p>
            <a:pPr marL="457200"/>
            <a:r>
              <a:rPr lang="en-US" dirty="0"/>
              <a:t>Would you recommend to friends and family</a:t>
            </a:r>
          </a:p>
          <a:p>
            <a:pPr marL="457200"/>
            <a:r>
              <a:rPr lang="en-US" dirty="0"/>
              <a:t>Demographics</a:t>
            </a:r>
          </a:p>
          <a:p>
            <a:pPr marL="0" indent="0">
              <a:buNone/>
            </a:pPr>
            <a:endParaRPr lang="en-US" dirty="0"/>
          </a:p>
        </p:txBody>
      </p:sp>
      <p:sp>
        <p:nvSpPr>
          <p:cNvPr id="6" name="TextBox 5">
            <a:extLst>
              <a:ext uri="{FF2B5EF4-FFF2-40B4-BE49-F238E27FC236}">
                <a16:creationId xmlns:a16="http://schemas.microsoft.com/office/drawing/2014/main" id="{51D8E5C5-18EB-2BBB-FA27-87E8A75C8107}"/>
              </a:ext>
            </a:extLst>
          </p:cNvPr>
          <p:cNvSpPr txBox="1"/>
          <p:nvPr/>
        </p:nvSpPr>
        <p:spPr>
          <a:xfrm>
            <a:off x="44970" y="6481882"/>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spTree>
    <p:extLst>
      <p:ext uri="{BB962C8B-B14F-4D97-AF65-F5344CB8AC3E}">
        <p14:creationId xmlns:p14="http://schemas.microsoft.com/office/powerpoint/2010/main" val="209379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5AE6F0-D6C9-BDA6-3770-46772FBF72F2}"/>
              </a:ext>
            </a:extLst>
          </p:cNvPr>
          <p:cNvSpPr txBox="1"/>
          <p:nvPr/>
        </p:nvSpPr>
        <p:spPr>
          <a:xfrm>
            <a:off x="68435" y="6497343"/>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pic>
        <p:nvPicPr>
          <p:cNvPr id="1026" name="Picture 2">
            <a:extLst>
              <a:ext uri="{FF2B5EF4-FFF2-40B4-BE49-F238E27FC236}">
                <a16:creationId xmlns:a16="http://schemas.microsoft.com/office/drawing/2014/main" id="{7E121A58-E1F7-8498-E214-43177969D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565" y="40240"/>
            <a:ext cx="8070000" cy="681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7007E2E-47CF-8E7C-C813-4C82017205D3}"/>
              </a:ext>
            </a:extLst>
          </p:cNvPr>
          <p:cNvSpPr txBox="1"/>
          <p:nvPr/>
        </p:nvSpPr>
        <p:spPr>
          <a:xfrm>
            <a:off x="360034" y="2644329"/>
            <a:ext cx="3099931" cy="1077218"/>
          </a:xfrm>
          <a:prstGeom prst="rect">
            <a:avLst/>
          </a:prstGeom>
          <a:noFill/>
        </p:spPr>
        <p:txBody>
          <a:bodyPr wrap="square" rtlCol="0">
            <a:spAutoFit/>
          </a:bodyPr>
          <a:lstStyle/>
          <a:p>
            <a:r>
              <a:rPr lang="en-US" sz="3200" dirty="0">
                <a:latin typeface="+mj-lt"/>
              </a:rPr>
              <a:t>Consortium Dashboard View </a:t>
            </a:r>
          </a:p>
        </p:txBody>
      </p:sp>
    </p:spTree>
    <p:extLst>
      <p:ext uri="{BB962C8B-B14F-4D97-AF65-F5344CB8AC3E}">
        <p14:creationId xmlns:p14="http://schemas.microsoft.com/office/powerpoint/2010/main" val="188820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7BA840-1FC6-B6FD-6E88-0412DC819F1C}"/>
              </a:ext>
            </a:extLst>
          </p:cNvPr>
          <p:cNvPicPr>
            <a:picLocks noChangeAspect="1"/>
          </p:cNvPicPr>
          <p:nvPr/>
        </p:nvPicPr>
        <p:blipFill rotWithShape="1">
          <a:blip r:embed="rId3"/>
          <a:srcRect t="4405" r="-440"/>
          <a:stretch/>
        </p:blipFill>
        <p:spPr>
          <a:xfrm>
            <a:off x="182187" y="151075"/>
            <a:ext cx="11943552" cy="6555850"/>
          </a:xfrm>
          <a:prstGeom prst="rect">
            <a:avLst/>
          </a:prstGeom>
        </p:spPr>
      </p:pic>
    </p:spTree>
    <p:extLst>
      <p:ext uri="{BB962C8B-B14F-4D97-AF65-F5344CB8AC3E}">
        <p14:creationId xmlns:p14="http://schemas.microsoft.com/office/powerpoint/2010/main" val="160773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29FAC4-AA69-DB6C-9B24-B4C147D4D8C1}"/>
              </a:ext>
            </a:extLst>
          </p:cNvPr>
          <p:cNvSpPr txBox="1"/>
          <p:nvPr/>
        </p:nvSpPr>
        <p:spPr>
          <a:xfrm>
            <a:off x="53444" y="6504840"/>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pic>
        <p:nvPicPr>
          <p:cNvPr id="2" name="Picture 1">
            <a:extLst>
              <a:ext uri="{FF2B5EF4-FFF2-40B4-BE49-F238E27FC236}">
                <a16:creationId xmlns:a16="http://schemas.microsoft.com/office/drawing/2014/main" id="{61AF3662-0789-8052-3F28-2CDCD7EA7953}"/>
              </a:ext>
            </a:extLst>
          </p:cNvPr>
          <p:cNvPicPr>
            <a:picLocks noChangeAspect="1"/>
          </p:cNvPicPr>
          <p:nvPr/>
        </p:nvPicPr>
        <p:blipFill>
          <a:blip r:embed="rId3"/>
          <a:stretch>
            <a:fillRect/>
          </a:stretch>
        </p:blipFill>
        <p:spPr>
          <a:xfrm>
            <a:off x="4243761" y="-20379"/>
            <a:ext cx="3704477" cy="6898757"/>
          </a:xfrm>
          <a:prstGeom prst="rect">
            <a:avLst/>
          </a:prstGeom>
          <a:solidFill>
            <a:srgbClr val="DAE4F2"/>
          </a:solidFill>
        </p:spPr>
      </p:pic>
      <p:sp>
        <p:nvSpPr>
          <p:cNvPr id="3" name="TextBox 2">
            <a:extLst>
              <a:ext uri="{FF2B5EF4-FFF2-40B4-BE49-F238E27FC236}">
                <a16:creationId xmlns:a16="http://schemas.microsoft.com/office/drawing/2014/main" id="{1782F5BF-97AA-12A6-DD7A-89F9ACDF2F20}"/>
              </a:ext>
            </a:extLst>
          </p:cNvPr>
          <p:cNvSpPr txBox="1"/>
          <p:nvPr/>
        </p:nvSpPr>
        <p:spPr>
          <a:xfrm>
            <a:off x="218189" y="2721113"/>
            <a:ext cx="4819337" cy="707886"/>
          </a:xfrm>
          <a:prstGeom prst="rect">
            <a:avLst/>
          </a:prstGeom>
          <a:noFill/>
        </p:spPr>
        <p:txBody>
          <a:bodyPr wrap="square" rtlCol="0">
            <a:spAutoFit/>
          </a:bodyPr>
          <a:lstStyle/>
          <a:p>
            <a:r>
              <a:rPr lang="en-US" sz="4000" dirty="0">
                <a:latin typeface="+mj-lt"/>
              </a:rPr>
              <a:t>Implementation</a:t>
            </a:r>
          </a:p>
        </p:txBody>
      </p:sp>
    </p:spTree>
    <p:extLst>
      <p:ext uri="{BB962C8B-B14F-4D97-AF65-F5344CB8AC3E}">
        <p14:creationId xmlns:p14="http://schemas.microsoft.com/office/powerpoint/2010/main" val="347336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E1EA35-175D-D4BA-AEC4-1F2FE7629CA6}"/>
              </a:ext>
            </a:extLst>
          </p:cNvPr>
          <p:cNvSpPr txBox="1"/>
          <p:nvPr/>
        </p:nvSpPr>
        <p:spPr>
          <a:xfrm>
            <a:off x="581114" y="1614838"/>
            <a:ext cx="11254811" cy="3477875"/>
          </a:xfrm>
          <a:prstGeom prst="rect">
            <a:avLst/>
          </a:prstGeom>
          <a:noFill/>
        </p:spPr>
        <p:txBody>
          <a:bodyPr wrap="square">
            <a:spAutoFit/>
          </a:bodyPr>
          <a:lstStyle/>
          <a:p>
            <a:pPr marL="285750" indent="-285750" rtl="0" fontAlgn="base">
              <a:spcBef>
                <a:spcPts val="0"/>
              </a:spcBef>
              <a:spcAft>
                <a:spcPts val="600"/>
              </a:spcAft>
              <a:buFont typeface="Wingdings" panose="05000000000000000000" pitchFamily="2" charset="2"/>
              <a:buChar char="q"/>
            </a:pPr>
            <a:r>
              <a:rPr lang="en-US" sz="2000" b="0" i="0" u="none" strike="noStrike" dirty="0">
                <a:solidFill>
                  <a:srgbClr val="000000"/>
                </a:solidFill>
                <a:effectLst/>
                <a:latin typeface="Calibri" panose="020F0502020204030204" pitchFamily="34" charset="0"/>
              </a:rPr>
              <a:t>Install or update REDCap to version 10.0 or later </a:t>
            </a:r>
            <a:endParaRPr lang="en-US" sz="2000" dirty="0">
              <a:solidFill>
                <a:srgbClr val="000000"/>
              </a:solidFill>
              <a:latin typeface="Calibri" panose="020F0502020204030204" pitchFamily="34" charset="0"/>
            </a:endParaRPr>
          </a:p>
          <a:p>
            <a:pPr marL="285750" indent="-285750" rtl="0" fontAlgn="base">
              <a:spcBef>
                <a:spcPts val="0"/>
              </a:spcBef>
              <a:spcAft>
                <a:spcPts val="600"/>
              </a:spcAft>
              <a:buFont typeface="Wingdings" panose="05000000000000000000" pitchFamily="2" charset="2"/>
              <a:buChar char="q"/>
            </a:pPr>
            <a:r>
              <a:rPr lang="en-US" sz="2000" b="0" i="0" u="none" strike="noStrike" dirty="0">
                <a:solidFill>
                  <a:srgbClr val="000000"/>
                </a:solidFill>
                <a:effectLst/>
                <a:latin typeface="Calibri" panose="020F0502020204030204" pitchFamily="34" charset="0"/>
              </a:rPr>
              <a:t>Create an EPV RPPS Project in REDCap </a:t>
            </a:r>
          </a:p>
          <a:p>
            <a:pPr marL="285750" indent="-285750" rtl="0" fontAlgn="base">
              <a:spcBef>
                <a:spcPts val="0"/>
              </a:spcBef>
              <a:spcAft>
                <a:spcPts val="600"/>
              </a:spcAft>
              <a:buFont typeface="Wingdings" panose="05000000000000000000" pitchFamily="2" charset="2"/>
              <a:buChar char="q"/>
            </a:pPr>
            <a:r>
              <a:rPr lang="en-US" sz="2000" b="0" i="0" u="none" strike="noStrike" dirty="0">
                <a:solidFill>
                  <a:srgbClr val="000000"/>
                </a:solidFill>
                <a:effectLst/>
                <a:latin typeface="Calibri" panose="020F0502020204030204" pitchFamily="34" charset="0"/>
              </a:rPr>
              <a:t>Create a Research Study Database Project in REDCap (</a:t>
            </a:r>
            <a:r>
              <a:rPr lang="en-US" sz="2000" b="0" i="1" u="none" strike="noStrike" dirty="0">
                <a:solidFill>
                  <a:srgbClr val="000000"/>
                </a:solidFill>
                <a:effectLst/>
                <a:latin typeface="Calibri" panose="020F0502020204030204" pitchFamily="34" charset="0"/>
              </a:rPr>
              <a:t>Optional)</a:t>
            </a:r>
          </a:p>
          <a:p>
            <a:pPr marL="285750" indent="-285750" rtl="0" fontAlgn="base">
              <a:spcBef>
                <a:spcPts val="0"/>
              </a:spcBef>
              <a:spcAft>
                <a:spcPts val="600"/>
              </a:spcAft>
              <a:buFont typeface="Wingdings" panose="05000000000000000000" pitchFamily="2" charset="2"/>
              <a:buChar char="q"/>
            </a:pPr>
            <a:r>
              <a:rPr lang="en-US" sz="2000" b="0" i="0" u="none" strike="noStrike" dirty="0">
                <a:solidFill>
                  <a:srgbClr val="000000"/>
                </a:solidFill>
                <a:effectLst/>
                <a:latin typeface="Calibri" panose="020F0502020204030204" pitchFamily="34" charset="0"/>
              </a:rPr>
              <a:t>Create an Intra-Institutional Aggregator Project in REDCap (</a:t>
            </a:r>
            <a:r>
              <a:rPr lang="en-US" sz="2000" b="0" i="1" u="none" strike="noStrike" dirty="0">
                <a:solidFill>
                  <a:srgbClr val="000000"/>
                </a:solidFill>
                <a:effectLst/>
                <a:latin typeface="Calibri" panose="020F0502020204030204" pitchFamily="34" charset="0"/>
              </a:rPr>
              <a:t>Optional)</a:t>
            </a:r>
          </a:p>
          <a:p>
            <a:pPr marL="285750" indent="-285750" rtl="0" fontAlgn="base">
              <a:spcBef>
                <a:spcPts val="0"/>
              </a:spcBef>
              <a:spcAft>
                <a:spcPts val="600"/>
              </a:spcAft>
              <a:buFont typeface="Wingdings" panose="05000000000000000000" pitchFamily="2" charset="2"/>
              <a:buChar char="q"/>
            </a:pPr>
            <a:r>
              <a:rPr lang="en-US" sz="2000" b="0" i="0" u="none" strike="noStrike" dirty="0">
                <a:solidFill>
                  <a:srgbClr val="000000"/>
                </a:solidFill>
                <a:effectLst/>
                <a:latin typeface="Calibri" panose="020F0502020204030204" pitchFamily="34" charset="0"/>
              </a:rPr>
              <a:t>Connect your institution’s RPPS Project with the EPV Consortium Database </a:t>
            </a:r>
          </a:p>
          <a:p>
            <a:pPr marL="285750" indent="-285750" rtl="0" fontAlgn="base">
              <a:spcBef>
                <a:spcPts val="0"/>
              </a:spcBef>
              <a:spcAft>
                <a:spcPts val="600"/>
              </a:spcAft>
              <a:buFont typeface="Wingdings" panose="05000000000000000000" pitchFamily="2" charset="2"/>
              <a:buChar char="q"/>
            </a:pPr>
            <a:r>
              <a:rPr lang="en-US" sz="2000" b="0" i="0" u="none" strike="noStrike" dirty="0">
                <a:solidFill>
                  <a:srgbClr val="000000"/>
                </a:solidFill>
                <a:effectLst/>
                <a:latin typeface="Calibri" panose="020F0502020204030204" pitchFamily="34" charset="0"/>
              </a:rPr>
              <a:t>Install REDCap external modules:</a:t>
            </a:r>
          </a:p>
          <a:p>
            <a:pPr marL="742950" lvl="1" indent="-285750" fontAlgn="base">
              <a:spcAft>
                <a:spcPts val="600"/>
              </a:spcAft>
              <a:buFont typeface="Wingdings" panose="05000000000000000000" pitchFamily="2" charset="2"/>
              <a:buChar char="q"/>
            </a:pPr>
            <a:r>
              <a:rPr lang="en-US" sz="2000" b="0" i="0" u="none" strike="noStrike" dirty="0">
                <a:solidFill>
                  <a:srgbClr val="000000"/>
                </a:solidFill>
                <a:effectLst/>
                <a:latin typeface="Calibri" panose="020F0502020204030204" pitchFamily="34" charset="0"/>
              </a:rPr>
              <a:t>EPV At-a-Glance Dashboard module 1.7 or later</a:t>
            </a:r>
            <a:endParaRPr lang="en-US" sz="2000" dirty="0">
              <a:solidFill>
                <a:srgbClr val="000000"/>
              </a:solidFill>
              <a:latin typeface="Noto Sans Symbols"/>
            </a:endParaRPr>
          </a:p>
          <a:p>
            <a:pPr marL="742950" lvl="1" indent="-285750" fontAlgn="base">
              <a:spcAft>
                <a:spcPts val="600"/>
              </a:spcAft>
              <a:buFont typeface="Wingdings" panose="05000000000000000000" pitchFamily="2" charset="2"/>
              <a:buChar char="q"/>
            </a:pPr>
            <a:r>
              <a:rPr lang="en-US" sz="2000" b="0" i="0" u="none" strike="noStrike" dirty="0">
                <a:solidFill>
                  <a:srgbClr val="000000"/>
                </a:solidFill>
                <a:effectLst/>
                <a:latin typeface="Calibri" panose="020F0502020204030204" pitchFamily="34" charset="0"/>
              </a:rPr>
              <a:t>Multilingual 1.9.8 or later </a:t>
            </a:r>
          </a:p>
          <a:p>
            <a:pPr marL="742950" lvl="1" indent="-285750" fontAlgn="base">
              <a:spcAft>
                <a:spcPts val="600"/>
              </a:spcAft>
              <a:buFont typeface="Wingdings" panose="05000000000000000000" pitchFamily="2" charset="2"/>
              <a:buChar char="q"/>
            </a:pPr>
            <a:r>
              <a:rPr lang="en-US" sz="2000" b="0" i="0" u="none" strike="noStrike" dirty="0">
                <a:solidFill>
                  <a:srgbClr val="000000"/>
                </a:solidFill>
                <a:effectLst/>
                <a:latin typeface="Calibri" panose="020F0502020204030204" pitchFamily="34" charset="0"/>
              </a:rPr>
              <a:t>Cross project piping 1.4.5 or later (Only if using a Research Study Database Project in REDCap)</a:t>
            </a:r>
            <a:endParaRPr lang="en-US" sz="2000" b="0" i="0" u="none" strike="noStrike" dirty="0">
              <a:solidFill>
                <a:srgbClr val="000000"/>
              </a:solidFill>
              <a:effectLst/>
              <a:latin typeface="Noto Sans Symbols"/>
            </a:endParaRPr>
          </a:p>
        </p:txBody>
      </p:sp>
      <p:sp>
        <p:nvSpPr>
          <p:cNvPr id="4" name="TextBox 3">
            <a:extLst>
              <a:ext uri="{FF2B5EF4-FFF2-40B4-BE49-F238E27FC236}">
                <a16:creationId xmlns:a16="http://schemas.microsoft.com/office/drawing/2014/main" id="{47AF1A0C-5826-FAB9-0199-4E614D61EB62}"/>
              </a:ext>
            </a:extLst>
          </p:cNvPr>
          <p:cNvSpPr txBox="1"/>
          <p:nvPr/>
        </p:nvSpPr>
        <p:spPr>
          <a:xfrm>
            <a:off x="2991028" y="503403"/>
            <a:ext cx="8041592" cy="646331"/>
          </a:xfrm>
          <a:prstGeom prst="rect">
            <a:avLst/>
          </a:prstGeom>
          <a:noFill/>
        </p:spPr>
        <p:txBody>
          <a:bodyPr wrap="square" rtlCol="0">
            <a:spAutoFit/>
          </a:bodyPr>
          <a:lstStyle/>
          <a:p>
            <a:pPr rtl="0">
              <a:spcBef>
                <a:spcPts val="200"/>
              </a:spcBef>
              <a:spcAft>
                <a:spcPts val="0"/>
              </a:spcAft>
            </a:pPr>
            <a:r>
              <a:rPr lang="en-US" sz="3600" i="0" u="none" strike="noStrike" dirty="0">
                <a:solidFill>
                  <a:srgbClr val="0070C0"/>
                </a:solidFill>
                <a:effectLst/>
                <a:latin typeface="+mj-lt"/>
              </a:rPr>
              <a:t>Technical Setup Checklist, RPPS/REDCap</a:t>
            </a:r>
            <a:endParaRPr lang="en-US" sz="3600" dirty="0">
              <a:solidFill>
                <a:srgbClr val="0070C0"/>
              </a:solidFill>
              <a:effectLst/>
              <a:latin typeface="+mj-lt"/>
            </a:endParaRPr>
          </a:p>
        </p:txBody>
      </p:sp>
    </p:spTree>
    <p:extLst>
      <p:ext uri="{BB962C8B-B14F-4D97-AF65-F5344CB8AC3E}">
        <p14:creationId xmlns:p14="http://schemas.microsoft.com/office/powerpoint/2010/main" val="294782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6BB2-7A95-10E0-C159-DC14A4BA6172}"/>
              </a:ext>
            </a:extLst>
          </p:cNvPr>
          <p:cNvSpPr>
            <a:spLocks noGrp="1"/>
          </p:cNvSpPr>
          <p:nvPr>
            <p:ph type="title"/>
          </p:nvPr>
        </p:nvSpPr>
        <p:spPr>
          <a:xfrm>
            <a:off x="2551924" y="206099"/>
            <a:ext cx="8185433" cy="1325563"/>
          </a:xfrm>
        </p:spPr>
        <p:txBody>
          <a:bodyPr/>
          <a:lstStyle/>
          <a:p>
            <a:r>
              <a:rPr lang="en-US" dirty="0"/>
              <a:t>Collecting Participant Descriptors</a:t>
            </a:r>
          </a:p>
        </p:txBody>
      </p:sp>
      <p:pic>
        <p:nvPicPr>
          <p:cNvPr id="6" name="Picture 5">
            <a:extLst>
              <a:ext uri="{FF2B5EF4-FFF2-40B4-BE49-F238E27FC236}">
                <a16:creationId xmlns:a16="http://schemas.microsoft.com/office/drawing/2014/main" id="{DE2B42E1-8A12-555F-9E92-6DA4A6946BC7}"/>
              </a:ext>
            </a:extLst>
          </p:cNvPr>
          <p:cNvPicPr>
            <a:picLocks noChangeAspect="1"/>
          </p:cNvPicPr>
          <p:nvPr/>
        </p:nvPicPr>
        <p:blipFill>
          <a:blip r:embed="rId2"/>
          <a:stretch>
            <a:fillRect/>
          </a:stretch>
        </p:blipFill>
        <p:spPr>
          <a:xfrm>
            <a:off x="2551924" y="1259076"/>
            <a:ext cx="6944216" cy="5491679"/>
          </a:xfrm>
          <a:prstGeom prst="rect">
            <a:avLst/>
          </a:prstGeom>
        </p:spPr>
      </p:pic>
    </p:spTree>
    <p:extLst>
      <p:ext uri="{BB962C8B-B14F-4D97-AF65-F5344CB8AC3E}">
        <p14:creationId xmlns:p14="http://schemas.microsoft.com/office/powerpoint/2010/main" val="155848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6BB2-7A95-10E0-C159-DC14A4BA6172}"/>
              </a:ext>
            </a:extLst>
          </p:cNvPr>
          <p:cNvSpPr>
            <a:spLocks noGrp="1"/>
          </p:cNvSpPr>
          <p:nvPr>
            <p:ph type="title"/>
          </p:nvPr>
        </p:nvSpPr>
        <p:spPr>
          <a:xfrm>
            <a:off x="2551924" y="206099"/>
            <a:ext cx="8185433" cy="1325563"/>
          </a:xfrm>
        </p:spPr>
        <p:txBody>
          <a:bodyPr/>
          <a:lstStyle/>
          <a:p>
            <a:r>
              <a:rPr lang="en-US" dirty="0"/>
              <a:t>Collecting Study Descriptors</a:t>
            </a:r>
          </a:p>
        </p:txBody>
      </p:sp>
      <p:pic>
        <p:nvPicPr>
          <p:cNvPr id="8" name="Picture 7">
            <a:extLst>
              <a:ext uri="{FF2B5EF4-FFF2-40B4-BE49-F238E27FC236}">
                <a16:creationId xmlns:a16="http://schemas.microsoft.com/office/drawing/2014/main" id="{6EF3D06D-0B35-84E6-3884-C6BABE94B4D3}"/>
              </a:ext>
            </a:extLst>
          </p:cNvPr>
          <p:cNvPicPr>
            <a:picLocks noChangeAspect="1"/>
          </p:cNvPicPr>
          <p:nvPr/>
        </p:nvPicPr>
        <p:blipFill>
          <a:blip r:embed="rId2"/>
          <a:stretch>
            <a:fillRect/>
          </a:stretch>
        </p:blipFill>
        <p:spPr>
          <a:xfrm>
            <a:off x="2405466" y="1285102"/>
            <a:ext cx="7110139" cy="5243231"/>
          </a:xfrm>
          <a:prstGeom prst="rect">
            <a:avLst/>
          </a:prstGeom>
        </p:spPr>
      </p:pic>
    </p:spTree>
    <p:extLst>
      <p:ext uri="{BB962C8B-B14F-4D97-AF65-F5344CB8AC3E}">
        <p14:creationId xmlns:p14="http://schemas.microsoft.com/office/powerpoint/2010/main" val="112284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BBDE6C-0467-4B0B-CD59-45BBA272E595}"/>
              </a:ext>
            </a:extLst>
          </p:cNvPr>
          <p:cNvSpPr txBox="1"/>
          <p:nvPr/>
        </p:nvSpPr>
        <p:spPr>
          <a:xfrm>
            <a:off x="1058966" y="808057"/>
            <a:ext cx="10210800" cy="107899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dirty="0">
                <a:latin typeface="+mj-lt"/>
                <a:ea typeface="+mj-ea"/>
                <a:cs typeface="+mj-cs"/>
              </a:rPr>
              <a:t>Recipients    Vs.     Responders</a:t>
            </a:r>
          </a:p>
        </p:txBody>
      </p:sp>
      <p:sp>
        <p:nvSpPr>
          <p:cNvPr id="1037" name="Rectangle 1030">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 bar chart&#10;&#10;Description automatically generated">
            <a:extLst>
              <a:ext uri="{FF2B5EF4-FFF2-40B4-BE49-F238E27FC236}">
                <a16:creationId xmlns:a16="http://schemas.microsoft.com/office/drawing/2014/main" id="{3CCA980B-B89B-D412-4CE8-4DE038925FC7}"/>
              </a:ext>
            </a:extLst>
          </p:cNvPr>
          <p:cNvPicPr>
            <a:picLocks noChangeAspect="1"/>
          </p:cNvPicPr>
          <p:nvPr/>
        </p:nvPicPr>
        <p:blipFill>
          <a:blip r:embed="rId3"/>
          <a:stretch>
            <a:fillRect/>
          </a:stretch>
        </p:blipFill>
        <p:spPr>
          <a:xfrm>
            <a:off x="6902700" y="2471071"/>
            <a:ext cx="4416673" cy="3886674"/>
          </a:xfrm>
          <a:prstGeom prst="rect">
            <a:avLst/>
          </a:prstGeom>
        </p:spPr>
      </p:pic>
      <p:pic>
        <p:nvPicPr>
          <p:cNvPr id="1026" name="Picture 2" descr="Chart, bar chart&#10;&#10;Description automatically generated">
            <a:extLst>
              <a:ext uri="{FF2B5EF4-FFF2-40B4-BE49-F238E27FC236}">
                <a16:creationId xmlns:a16="http://schemas.microsoft.com/office/drawing/2014/main" id="{BF0C103A-1E34-7F11-9099-C1B58104DD7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3325" y="2471071"/>
            <a:ext cx="4357387" cy="381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6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614473-1CDE-4984-923A-CABE5CDD0A99}"/>
              </a:ext>
            </a:extLst>
          </p:cNvPr>
          <p:cNvSpPr txBox="1"/>
          <p:nvPr/>
        </p:nvSpPr>
        <p:spPr>
          <a:xfrm>
            <a:off x="968188" y="1748118"/>
            <a:ext cx="10408024" cy="3338735"/>
          </a:xfrm>
          <a:prstGeom prst="rect">
            <a:avLst/>
          </a:prstGeom>
          <a:noFill/>
        </p:spPr>
        <p:txBody>
          <a:bodyPr wrap="square">
            <a:spAutoFit/>
          </a:bodyPr>
          <a:lstStyle/>
          <a:p>
            <a:pPr>
              <a:lnSpc>
                <a:spcPct val="200000"/>
              </a:lnSpc>
            </a:pPr>
            <a:r>
              <a:rPr lang="en-US" i="1" dirty="0">
                <a:effectLst/>
              </a:rPr>
              <a:t>Empowering the Participant Voice: Collaborative Infrastructure and Validated Tools for Collecting Participant Feedback to Improve the Clinical Research</a:t>
            </a:r>
            <a:r>
              <a:rPr lang="en-US" dirty="0">
                <a:effectLst/>
              </a:rPr>
              <a:t> Enterprise is supported in part by a Collaborative Innovation Award from the National Center for Accelerating Translational Science #U01TR003206 to the Rockefeller University, and by Clinical Translational Science Awards UL1TR001866 (Rockefeller University), UL1TR002553 (Duke University), UL1TR003098 (Johns Hopkins University),  UL1TR002001 (University of Rochester), UL1TR002243 (Vanderbilt University)</a:t>
            </a:r>
            <a:r>
              <a:rPr lang="en-US" dirty="0"/>
              <a:t>, and</a:t>
            </a:r>
            <a:r>
              <a:rPr lang="en-US" dirty="0">
                <a:effectLst/>
              </a:rPr>
              <a:t> UL1TR001420 (Wake Forest University Health Sciences).</a:t>
            </a:r>
          </a:p>
        </p:txBody>
      </p:sp>
      <p:sp>
        <p:nvSpPr>
          <p:cNvPr id="8" name="Title 7">
            <a:extLst>
              <a:ext uri="{FF2B5EF4-FFF2-40B4-BE49-F238E27FC236}">
                <a16:creationId xmlns:a16="http://schemas.microsoft.com/office/drawing/2014/main" id="{6835FF9A-0342-47BD-963D-54F147EE6932}"/>
              </a:ext>
            </a:extLst>
          </p:cNvPr>
          <p:cNvSpPr>
            <a:spLocks noGrp="1"/>
          </p:cNvSpPr>
          <p:nvPr>
            <p:ph type="title"/>
          </p:nvPr>
        </p:nvSpPr>
        <p:spPr>
          <a:xfrm>
            <a:off x="4743450" y="365125"/>
            <a:ext cx="6610349" cy="1325563"/>
          </a:xfrm>
        </p:spPr>
        <p:txBody>
          <a:bodyPr/>
          <a:lstStyle/>
          <a:p>
            <a:r>
              <a:rPr lang="en-US" dirty="0"/>
              <a:t>Support</a:t>
            </a:r>
          </a:p>
        </p:txBody>
      </p:sp>
      <p:sp>
        <p:nvSpPr>
          <p:cNvPr id="4" name="TextBox 3">
            <a:extLst>
              <a:ext uri="{FF2B5EF4-FFF2-40B4-BE49-F238E27FC236}">
                <a16:creationId xmlns:a16="http://schemas.microsoft.com/office/drawing/2014/main" id="{A857052B-34E0-634C-DB35-127A09FDD4D1}"/>
              </a:ext>
            </a:extLst>
          </p:cNvPr>
          <p:cNvSpPr txBox="1"/>
          <p:nvPr/>
        </p:nvSpPr>
        <p:spPr>
          <a:xfrm>
            <a:off x="0" y="6512334"/>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spTree>
    <p:extLst>
      <p:ext uri="{BB962C8B-B14F-4D97-AF65-F5344CB8AC3E}">
        <p14:creationId xmlns:p14="http://schemas.microsoft.com/office/powerpoint/2010/main" val="226175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25CD-33B1-CF96-722C-B9D2FE07550A}"/>
              </a:ext>
            </a:extLst>
          </p:cNvPr>
          <p:cNvSpPr>
            <a:spLocks noGrp="1"/>
          </p:cNvSpPr>
          <p:nvPr>
            <p:ph type="title"/>
          </p:nvPr>
        </p:nvSpPr>
        <p:spPr>
          <a:xfrm>
            <a:off x="3857914" y="125282"/>
            <a:ext cx="8185433" cy="1325563"/>
          </a:xfrm>
        </p:spPr>
        <p:txBody>
          <a:bodyPr/>
          <a:lstStyle/>
          <a:p>
            <a:r>
              <a:rPr lang="en-US" dirty="0"/>
              <a:t>Summarizing Effort</a:t>
            </a:r>
          </a:p>
        </p:txBody>
      </p:sp>
      <p:graphicFrame>
        <p:nvGraphicFramePr>
          <p:cNvPr id="4" name="Table 3">
            <a:extLst>
              <a:ext uri="{FF2B5EF4-FFF2-40B4-BE49-F238E27FC236}">
                <a16:creationId xmlns:a16="http://schemas.microsoft.com/office/drawing/2014/main" id="{65A33502-1D09-423D-87BA-97F1A61CCBFE}"/>
              </a:ext>
            </a:extLst>
          </p:cNvPr>
          <p:cNvGraphicFramePr>
            <a:graphicFrameLocks noGrp="1"/>
          </p:cNvGraphicFramePr>
          <p:nvPr>
            <p:extLst>
              <p:ext uri="{D42A27DB-BD31-4B8C-83A1-F6EECF244321}">
                <p14:modId xmlns:p14="http://schemas.microsoft.com/office/powerpoint/2010/main" val="1204764469"/>
              </p:ext>
            </p:extLst>
          </p:nvPr>
        </p:nvGraphicFramePr>
        <p:xfrm>
          <a:off x="264920" y="1247686"/>
          <a:ext cx="11656463" cy="4709018"/>
        </p:xfrm>
        <a:graphic>
          <a:graphicData uri="http://schemas.openxmlformats.org/drawingml/2006/table">
            <a:tbl>
              <a:tblPr>
                <a:tableStyleId>{5C22544A-7EE6-4342-B048-85BDC9FD1C3A}</a:tableStyleId>
              </a:tblPr>
              <a:tblGrid>
                <a:gridCol w="7213965">
                  <a:extLst>
                    <a:ext uri="{9D8B030D-6E8A-4147-A177-3AD203B41FA5}">
                      <a16:colId xmlns:a16="http://schemas.microsoft.com/office/drawing/2014/main" val="3205721353"/>
                    </a:ext>
                  </a:extLst>
                </a:gridCol>
                <a:gridCol w="4442498">
                  <a:extLst>
                    <a:ext uri="{9D8B030D-6E8A-4147-A177-3AD203B41FA5}">
                      <a16:colId xmlns:a16="http://schemas.microsoft.com/office/drawing/2014/main" val="2339286046"/>
                    </a:ext>
                  </a:extLst>
                </a:gridCol>
              </a:tblGrid>
              <a:tr h="329054">
                <a:tc>
                  <a:txBody>
                    <a:bodyPr/>
                    <a:lstStyle/>
                    <a:p>
                      <a:pPr algn="l" fontAlgn="ctr"/>
                      <a:r>
                        <a:rPr lang="en-US" sz="1600" b="1" u="sng" strike="noStrike" dirty="0">
                          <a:effectLst/>
                        </a:rPr>
                        <a:t>Institutional Set-Up and Initial Implementation - total hours through the first fielding</a:t>
                      </a:r>
                      <a:endParaRPr lang="en-US" sz="1600" b="1" i="0" u="sng" strike="noStrike" dirty="0">
                        <a:solidFill>
                          <a:srgbClr val="5A7394"/>
                        </a:solidFill>
                        <a:effectLst/>
                        <a:latin typeface="Arial" panose="020B0604020202020204" pitchFamily="34" charset="0"/>
                      </a:endParaRPr>
                    </a:p>
                  </a:txBody>
                  <a:tcPr marL="4596" marR="4596" marT="4596" marB="0" anchor="ctr">
                    <a:solidFill>
                      <a:schemeClr val="accent1">
                        <a:lumMod val="60000"/>
                        <a:lumOff val="40000"/>
                      </a:schemeClr>
                    </a:solidFill>
                  </a:tcPr>
                </a:tc>
                <a:tc>
                  <a:txBody>
                    <a:bodyPr/>
                    <a:lstStyle/>
                    <a:p>
                      <a:pPr algn="l" fontAlgn="ctr"/>
                      <a:r>
                        <a:rPr lang="en-US" sz="1400" b="1" i="0" u="sng" strike="noStrike" dirty="0">
                          <a:solidFill>
                            <a:schemeClr val="tx1"/>
                          </a:solidFill>
                          <a:effectLst/>
                          <a:latin typeface="Arial" panose="020B0604020202020204" pitchFamily="34" charset="0"/>
                        </a:rPr>
                        <a:t> Effort </a:t>
                      </a:r>
                    </a:p>
                  </a:txBody>
                  <a:tcPr marL="4596" marR="4596" marT="4596" marB="0" anchor="ctr">
                    <a:solidFill>
                      <a:schemeClr val="accent1">
                        <a:lumMod val="60000"/>
                        <a:lumOff val="40000"/>
                      </a:schemeClr>
                    </a:solidFill>
                  </a:tcPr>
                </a:tc>
                <a:extLst>
                  <a:ext uri="{0D108BD9-81ED-4DB2-BD59-A6C34878D82A}">
                    <a16:rowId xmlns:a16="http://schemas.microsoft.com/office/drawing/2014/main" val="4152747282"/>
                  </a:ext>
                </a:extLst>
              </a:tr>
              <a:tr h="329054">
                <a:tc>
                  <a:txBody>
                    <a:bodyPr/>
                    <a:lstStyle/>
                    <a:p>
                      <a:pPr algn="l" fontAlgn="ctr"/>
                      <a:r>
                        <a:rPr lang="en-US" sz="1400" u="none" strike="noStrike">
                          <a:effectLst/>
                        </a:rPr>
                        <a:t>Leadership </a:t>
                      </a:r>
                      <a:endParaRPr lang="en-US" sz="1400" b="0" i="0" u="none" strike="noStrike">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dirty="0">
                          <a:effectLst/>
                        </a:rPr>
                        <a:t>17-56 hours</a:t>
                      </a:r>
                      <a:endParaRPr lang="en-US" sz="1400" b="0" i="0" u="none" strike="noStrike" dirty="0">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2208291641"/>
                  </a:ext>
                </a:extLst>
              </a:tr>
              <a:tr h="329054">
                <a:tc>
                  <a:txBody>
                    <a:bodyPr/>
                    <a:lstStyle/>
                    <a:p>
                      <a:pPr algn="l" fontAlgn="ctr"/>
                      <a:r>
                        <a:rPr lang="en-US" sz="1400" u="none" strike="noStrike" dirty="0">
                          <a:effectLst/>
                        </a:rPr>
                        <a:t>Project Manager</a:t>
                      </a:r>
                      <a:endParaRPr lang="en-US" sz="1400" b="0" i="0" u="none" strike="noStrike" dirty="0">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dirty="0">
                          <a:effectLst/>
                        </a:rPr>
                        <a:t>50-100 hours </a:t>
                      </a:r>
                      <a:endParaRPr lang="en-US" sz="1400" b="0" i="0" u="none" strike="noStrike" dirty="0">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2007229914"/>
                  </a:ext>
                </a:extLst>
              </a:tr>
              <a:tr h="329054">
                <a:tc>
                  <a:txBody>
                    <a:bodyPr/>
                    <a:lstStyle/>
                    <a:p>
                      <a:pPr algn="l" fontAlgn="ctr"/>
                      <a:r>
                        <a:rPr lang="en-US" sz="1600" b="1" u="sng" strike="noStrike" dirty="0">
                          <a:effectLst/>
                        </a:rPr>
                        <a:t>Institutional Maintenance and Program Management - </a:t>
                      </a:r>
                      <a:r>
                        <a:rPr lang="en-US" sz="1600" b="1" u="sng" strike="noStrike" dirty="0" err="1">
                          <a:effectLst/>
                        </a:rPr>
                        <a:t>hrs</a:t>
                      </a:r>
                      <a:r>
                        <a:rPr lang="en-US" sz="1600" b="1" u="sng" strike="noStrike" dirty="0">
                          <a:effectLst/>
                        </a:rPr>
                        <a:t>/week</a:t>
                      </a:r>
                      <a:endParaRPr lang="en-US" sz="1600" b="1" i="0" u="sng" strike="noStrike" dirty="0">
                        <a:solidFill>
                          <a:srgbClr val="5A7394"/>
                        </a:solidFill>
                        <a:effectLst/>
                        <a:latin typeface="Arial" panose="020B0604020202020204" pitchFamily="34" charset="0"/>
                      </a:endParaRPr>
                    </a:p>
                  </a:txBody>
                  <a:tcPr marL="4596" marR="4596" marT="4596" marB="0" anchor="ctr">
                    <a:solidFill>
                      <a:schemeClr val="accent1">
                        <a:lumMod val="60000"/>
                        <a:lumOff val="40000"/>
                      </a:schemeClr>
                    </a:solidFill>
                  </a:tcPr>
                </a:tc>
                <a:tc>
                  <a:txBody>
                    <a:bodyPr/>
                    <a:lstStyle/>
                    <a:p>
                      <a:pPr algn="l" fontAlgn="ctr"/>
                      <a:endParaRPr lang="en-US" sz="1400" b="1" i="0" u="sng" strike="noStrike" dirty="0">
                        <a:solidFill>
                          <a:srgbClr val="5A7394"/>
                        </a:solidFill>
                        <a:effectLst/>
                        <a:latin typeface="Arial" panose="020B0604020202020204" pitchFamily="34" charset="0"/>
                      </a:endParaRPr>
                    </a:p>
                  </a:txBody>
                  <a:tcPr marL="4596" marR="4596" marT="4596" marB="0" anchor="ctr">
                    <a:solidFill>
                      <a:schemeClr val="accent1">
                        <a:lumMod val="60000"/>
                        <a:lumOff val="40000"/>
                      </a:schemeClr>
                    </a:solidFill>
                  </a:tcPr>
                </a:tc>
                <a:extLst>
                  <a:ext uri="{0D108BD9-81ED-4DB2-BD59-A6C34878D82A}">
                    <a16:rowId xmlns:a16="http://schemas.microsoft.com/office/drawing/2014/main" val="618553391"/>
                  </a:ext>
                </a:extLst>
              </a:tr>
              <a:tr h="329054">
                <a:tc>
                  <a:txBody>
                    <a:bodyPr/>
                    <a:lstStyle/>
                    <a:p>
                      <a:pPr algn="l" fontAlgn="ctr"/>
                      <a:r>
                        <a:rPr lang="en-US" sz="1400" u="none" strike="noStrike" dirty="0">
                          <a:effectLst/>
                        </a:rPr>
                        <a:t>Leadership</a:t>
                      </a:r>
                      <a:endParaRPr lang="en-US" sz="1400" b="0" i="0" u="none" strike="noStrike" dirty="0">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dirty="0">
                          <a:effectLst/>
                        </a:rPr>
                        <a:t>2-3 </a:t>
                      </a:r>
                      <a:r>
                        <a:rPr lang="en-US" sz="1400" u="none" strike="noStrike" dirty="0" err="1">
                          <a:effectLst/>
                        </a:rPr>
                        <a:t>hr</a:t>
                      </a:r>
                      <a:r>
                        <a:rPr lang="en-US" sz="1400" u="none" strike="noStrike" dirty="0">
                          <a:effectLst/>
                        </a:rPr>
                        <a:t>/week</a:t>
                      </a:r>
                      <a:endParaRPr lang="en-US" sz="1400" b="0" i="0" u="none" strike="noStrike" dirty="0">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3142200997"/>
                  </a:ext>
                </a:extLst>
              </a:tr>
              <a:tr h="329054">
                <a:tc>
                  <a:txBody>
                    <a:bodyPr/>
                    <a:lstStyle/>
                    <a:p>
                      <a:pPr algn="l" fontAlgn="ctr"/>
                      <a:r>
                        <a:rPr lang="en-US" sz="1400" u="none" strike="noStrike" dirty="0">
                          <a:effectLst/>
                        </a:rPr>
                        <a:t>Project manager</a:t>
                      </a:r>
                      <a:endParaRPr lang="en-US" sz="1400" b="0" i="0" u="none" strike="noStrike" dirty="0">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dirty="0">
                          <a:effectLst/>
                        </a:rPr>
                        <a:t>4-9 </a:t>
                      </a:r>
                      <a:r>
                        <a:rPr lang="en-US" sz="1400" u="none" strike="noStrike" dirty="0" err="1">
                          <a:effectLst/>
                        </a:rPr>
                        <a:t>hr</a:t>
                      </a:r>
                      <a:r>
                        <a:rPr lang="en-US" sz="1400" u="none" strike="noStrike" dirty="0">
                          <a:effectLst/>
                        </a:rPr>
                        <a:t>/week</a:t>
                      </a:r>
                      <a:endParaRPr lang="en-US" sz="1400" b="0" i="0" u="none" strike="noStrike" dirty="0">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4086476459"/>
                  </a:ext>
                </a:extLst>
              </a:tr>
              <a:tr h="329054">
                <a:tc>
                  <a:txBody>
                    <a:bodyPr/>
                    <a:lstStyle/>
                    <a:p>
                      <a:pPr algn="l" fontAlgn="ctr"/>
                      <a:r>
                        <a:rPr lang="en-US" sz="1600" b="1" u="sng" strike="noStrike" dirty="0">
                          <a:effectLst/>
                        </a:rPr>
                        <a:t>Technical Set-up Tasks - per project</a:t>
                      </a:r>
                      <a:endParaRPr lang="en-US" sz="1600" b="1" i="0" u="sng" strike="noStrike" dirty="0">
                        <a:solidFill>
                          <a:srgbClr val="5A7394"/>
                        </a:solidFill>
                        <a:effectLst/>
                        <a:latin typeface="Arial" panose="020B0604020202020204" pitchFamily="34" charset="0"/>
                      </a:endParaRPr>
                    </a:p>
                  </a:txBody>
                  <a:tcPr marL="4596" marR="4596" marT="4596" marB="0" anchor="ctr">
                    <a:solidFill>
                      <a:schemeClr val="accent1">
                        <a:lumMod val="60000"/>
                        <a:lumOff val="40000"/>
                      </a:schemeClr>
                    </a:solidFill>
                  </a:tcPr>
                </a:tc>
                <a:tc>
                  <a:txBody>
                    <a:bodyPr/>
                    <a:lstStyle/>
                    <a:p>
                      <a:pPr algn="l" fontAlgn="ctr"/>
                      <a:endParaRPr lang="en-US" sz="1400" b="1" i="0" u="sng" strike="noStrike" dirty="0">
                        <a:solidFill>
                          <a:srgbClr val="5A7394"/>
                        </a:solidFill>
                        <a:effectLst/>
                        <a:latin typeface="Arial" panose="020B0604020202020204" pitchFamily="34" charset="0"/>
                      </a:endParaRPr>
                    </a:p>
                  </a:txBody>
                  <a:tcPr marL="4596" marR="4596" marT="4596" marB="0" anchor="ctr">
                    <a:solidFill>
                      <a:schemeClr val="accent1">
                        <a:lumMod val="60000"/>
                        <a:lumOff val="40000"/>
                      </a:schemeClr>
                    </a:solidFill>
                  </a:tcPr>
                </a:tc>
                <a:extLst>
                  <a:ext uri="{0D108BD9-81ED-4DB2-BD59-A6C34878D82A}">
                    <a16:rowId xmlns:a16="http://schemas.microsoft.com/office/drawing/2014/main" val="714263279"/>
                  </a:ext>
                </a:extLst>
              </a:tr>
              <a:tr h="329054">
                <a:tc>
                  <a:txBody>
                    <a:bodyPr/>
                    <a:lstStyle/>
                    <a:p>
                      <a:pPr algn="l" fontAlgn="ctr"/>
                      <a:r>
                        <a:rPr lang="en-US" sz="1400" u="none" strike="noStrike" dirty="0">
                          <a:effectLst/>
                        </a:rPr>
                        <a:t>Leadership</a:t>
                      </a:r>
                      <a:endParaRPr lang="en-US" sz="1400" b="0" i="0" u="none" strike="noStrike" dirty="0">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dirty="0">
                          <a:effectLst/>
                        </a:rPr>
                        <a:t>0-10 hours, Initial technical set up</a:t>
                      </a:r>
                      <a:endParaRPr lang="en-US" sz="1400" b="0" i="0" u="none" strike="noStrike" dirty="0">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586302769"/>
                  </a:ext>
                </a:extLst>
              </a:tr>
              <a:tr h="329054">
                <a:tc>
                  <a:txBody>
                    <a:bodyPr/>
                    <a:lstStyle/>
                    <a:p>
                      <a:pPr algn="l" fontAlgn="ctr"/>
                      <a:r>
                        <a:rPr lang="en-US" sz="1400" u="none" strike="noStrike">
                          <a:effectLst/>
                        </a:rPr>
                        <a:t>Project manager</a:t>
                      </a:r>
                      <a:endParaRPr lang="en-US" sz="1400" b="0" i="0" u="none" strike="noStrike">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dirty="0">
                          <a:effectLst/>
                        </a:rPr>
                        <a:t>0-19 hours Initial technical set up</a:t>
                      </a:r>
                      <a:endParaRPr lang="en-US" sz="1400" b="0" i="0" u="none" strike="noStrike" dirty="0">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3050304824"/>
                  </a:ext>
                </a:extLst>
              </a:tr>
              <a:tr h="329054">
                <a:tc>
                  <a:txBody>
                    <a:bodyPr/>
                    <a:lstStyle/>
                    <a:p>
                      <a:pPr algn="l" fontAlgn="ctr"/>
                      <a:r>
                        <a:rPr lang="en-US" sz="1400" u="none" strike="noStrike" dirty="0">
                          <a:effectLst/>
                        </a:rPr>
                        <a:t>IT &amp; REDCap combined  </a:t>
                      </a:r>
                      <a:endParaRPr lang="en-US" sz="1400" b="0" i="0" u="none" strike="noStrike" dirty="0">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dirty="0">
                          <a:effectLst/>
                        </a:rPr>
                        <a:t>45 hours Initial technical set up</a:t>
                      </a:r>
                      <a:endParaRPr lang="en-US" sz="1400" b="0" i="0" u="none" strike="noStrike" dirty="0">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3840433551"/>
                  </a:ext>
                </a:extLst>
              </a:tr>
              <a:tr h="329054">
                <a:tc>
                  <a:txBody>
                    <a:bodyPr/>
                    <a:lstStyle/>
                    <a:p>
                      <a:pPr algn="l" fontAlgn="ctr"/>
                      <a:r>
                        <a:rPr lang="en-US" sz="1600" b="1" u="sng" strike="noStrike" dirty="0">
                          <a:effectLst/>
                        </a:rPr>
                        <a:t>Ongoing Survey Administration - per fielding</a:t>
                      </a:r>
                      <a:endParaRPr lang="en-US" sz="1600" b="1" i="0" u="sng" strike="noStrike" dirty="0">
                        <a:solidFill>
                          <a:srgbClr val="5A7394"/>
                        </a:solidFill>
                        <a:effectLst/>
                        <a:latin typeface="Arial" panose="020B0604020202020204" pitchFamily="34" charset="0"/>
                      </a:endParaRPr>
                    </a:p>
                  </a:txBody>
                  <a:tcPr marL="4596" marR="4596" marT="4596" marB="0" anchor="ctr">
                    <a:solidFill>
                      <a:schemeClr val="accent1">
                        <a:lumMod val="60000"/>
                        <a:lumOff val="40000"/>
                      </a:schemeClr>
                    </a:solidFill>
                  </a:tcPr>
                </a:tc>
                <a:tc>
                  <a:txBody>
                    <a:bodyPr/>
                    <a:lstStyle/>
                    <a:p>
                      <a:pPr algn="l" fontAlgn="ctr"/>
                      <a:endParaRPr lang="en-US" sz="1400" b="1" i="0" u="sng" strike="noStrike" dirty="0">
                        <a:solidFill>
                          <a:srgbClr val="5A7394"/>
                        </a:solidFill>
                        <a:effectLst/>
                        <a:latin typeface="Arial" panose="020B0604020202020204" pitchFamily="34" charset="0"/>
                      </a:endParaRPr>
                    </a:p>
                  </a:txBody>
                  <a:tcPr marL="4596" marR="4596" marT="4596" marB="0" anchor="ctr">
                    <a:solidFill>
                      <a:schemeClr val="accent1">
                        <a:lumMod val="60000"/>
                        <a:lumOff val="40000"/>
                      </a:schemeClr>
                    </a:solidFill>
                  </a:tcPr>
                </a:tc>
                <a:extLst>
                  <a:ext uri="{0D108BD9-81ED-4DB2-BD59-A6C34878D82A}">
                    <a16:rowId xmlns:a16="http://schemas.microsoft.com/office/drawing/2014/main" val="2864271354"/>
                  </a:ext>
                </a:extLst>
              </a:tr>
              <a:tr h="329054">
                <a:tc>
                  <a:txBody>
                    <a:bodyPr/>
                    <a:lstStyle/>
                    <a:p>
                      <a:pPr algn="l" fontAlgn="ctr"/>
                      <a:r>
                        <a:rPr lang="en-US" sz="1400" u="none" strike="noStrike">
                          <a:effectLst/>
                        </a:rPr>
                        <a:t>Leadership</a:t>
                      </a:r>
                      <a:endParaRPr lang="en-US" sz="1400" b="0" i="0" u="none" strike="noStrike">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dirty="0">
                          <a:effectLst/>
                        </a:rPr>
                        <a:t>1 </a:t>
                      </a:r>
                      <a:r>
                        <a:rPr lang="en-US" sz="1400" u="none" strike="noStrike" dirty="0" err="1">
                          <a:effectLst/>
                        </a:rPr>
                        <a:t>hr</a:t>
                      </a:r>
                      <a:r>
                        <a:rPr lang="en-US" sz="1400" u="none" strike="noStrike" dirty="0">
                          <a:effectLst/>
                        </a:rPr>
                        <a:t>/survey fielding</a:t>
                      </a:r>
                      <a:endParaRPr lang="en-US" sz="1400" b="0" i="0" u="none" strike="noStrike" dirty="0">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2161423408"/>
                  </a:ext>
                </a:extLst>
              </a:tr>
              <a:tr h="418212">
                <a:tc>
                  <a:txBody>
                    <a:bodyPr/>
                    <a:lstStyle/>
                    <a:p>
                      <a:pPr algn="l" fontAlgn="ctr"/>
                      <a:r>
                        <a:rPr lang="en-US" sz="1400" u="none" strike="noStrike" dirty="0">
                          <a:effectLst/>
                        </a:rPr>
                        <a:t>Project manager  </a:t>
                      </a:r>
                      <a:endParaRPr lang="en-US" sz="1400" b="0" i="0" u="none" strike="noStrike" dirty="0">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a:effectLst/>
                        </a:rPr>
                        <a:t>0-20 hr/survey fielding (high end, when tasks overlap REDCap specialist)</a:t>
                      </a:r>
                      <a:endParaRPr lang="en-US" sz="1400" b="0" i="0" u="none" strike="noStrike">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925055113"/>
                  </a:ext>
                </a:extLst>
              </a:tr>
              <a:tr h="329054">
                <a:tc>
                  <a:txBody>
                    <a:bodyPr/>
                    <a:lstStyle/>
                    <a:p>
                      <a:pPr algn="l" fontAlgn="ctr"/>
                      <a:r>
                        <a:rPr lang="en-US" sz="1400" u="none" strike="noStrike" dirty="0">
                          <a:effectLst/>
                        </a:rPr>
                        <a:t>IT/REDCap functions combined </a:t>
                      </a:r>
                      <a:endParaRPr lang="en-US" sz="1400" b="0" i="0" u="none" strike="noStrike" dirty="0">
                        <a:solidFill>
                          <a:srgbClr val="000000"/>
                        </a:solidFill>
                        <a:effectLst/>
                        <a:latin typeface="Arial" panose="020B0604020202020204" pitchFamily="34" charset="0"/>
                      </a:endParaRPr>
                    </a:p>
                  </a:txBody>
                  <a:tcPr marL="4596" marR="4596" marT="4596" marB="0" anchor="ctr"/>
                </a:tc>
                <a:tc>
                  <a:txBody>
                    <a:bodyPr/>
                    <a:lstStyle/>
                    <a:p>
                      <a:pPr algn="l" fontAlgn="b"/>
                      <a:r>
                        <a:rPr lang="en-US" sz="1400" u="none" strike="noStrike" dirty="0">
                          <a:effectLst/>
                        </a:rPr>
                        <a:t>10-15 </a:t>
                      </a:r>
                      <a:r>
                        <a:rPr lang="en-US" sz="1400" u="none" strike="noStrike" dirty="0" err="1">
                          <a:effectLst/>
                        </a:rPr>
                        <a:t>hr</a:t>
                      </a:r>
                      <a:r>
                        <a:rPr lang="en-US" sz="1400" u="none" strike="noStrike" dirty="0">
                          <a:effectLst/>
                        </a:rPr>
                        <a:t>/survey fielding</a:t>
                      </a:r>
                      <a:endParaRPr lang="en-US" sz="1400" b="0" i="0" u="none" strike="noStrike" dirty="0">
                        <a:solidFill>
                          <a:srgbClr val="000000"/>
                        </a:solidFill>
                        <a:effectLst/>
                        <a:latin typeface="Calibri" panose="020F0502020204030204" pitchFamily="34" charset="0"/>
                      </a:endParaRPr>
                    </a:p>
                  </a:txBody>
                  <a:tcPr marL="4596" marR="4596" marT="4596" marB="0" anchor="b"/>
                </a:tc>
                <a:extLst>
                  <a:ext uri="{0D108BD9-81ED-4DB2-BD59-A6C34878D82A}">
                    <a16:rowId xmlns:a16="http://schemas.microsoft.com/office/drawing/2014/main" val="2304258798"/>
                  </a:ext>
                </a:extLst>
              </a:tr>
            </a:tbl>
          </a:graphicData>
        </a:graphic>
      </p:graphicFrame>
    </p:spTree>
    <p:extLst>
      <p:ext uri="{BB962C8B-B14F-4D97-AF65-F5344CB8AC3E}">
        <p14:creationId xmlns:p14="http://schemas.microsoft.com/office/powerpoint/2010/main" val="256271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C8CAB77-0DF0-420F-A049-655D46BC74D3}"/>
              </a:ext>
            </a:extLst>
          </p:cNvPr>
          <p:cNvGraphicFramePr/>
          <p:nvPr>
            <p:extLst>
              <p:ext uri="{D42A27DB-BD31-4B8C-83A1-F6EECF244321}">
                <p14:modId xmlns:p14="http://schemas.microsoft.com/office/powerpoint/2010/main" val="2793712188"/>
              </p:ext>
            </p:extLst>
          </p:nvPr>
        </p:nvGraphicFramePr>
        <p:xfrm>
          <a:off x="2920762" y="264919"/>
          <a:ext cx="9162991" cy="6528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1020470-8F71-AD69-7DEA-E8FF1B646BB6}"/>
              </a:ext>
            </a:extLst>
          </p:cNvPr>
          <p:cNvSpPr txBox="1"/>
          <p:nvPr/>
        </p:nvSpPr>
        <p:spPr>
          <a:xfrm>
            <a:off x="108247" y="2606467"/>
            <a:ext cx="3076486" cy="1323439"/>
          </a:xfrm>
          <a:prstGeom prst="rect">
            <a:avLst/>
          </a:prstGeom>
          <a:noFill/>
        </p:spPr>
        <p:txBody>
          <a:bodyPr wrap="square" rtlCol="0">
            <a:spAutoFit/>
          </a:bodyPr>
          <a:lstStyle/>
          <a:p>
            <a:pPr algn="ctr"/>
            <a:r>
              <a:rPr lang="en-US" sz="4000" dirty="0">
                <a:latin typeface="+mj-lt"/>
              </a:rPr>
              <a:t>Using the data</a:t>
            </a:r>
          </a:p>
        </p:txBody>
      </p:sp>
      <p:sp>
        <p:nvSpPr>
          <p:cNvPr id="6" name="TextBox 5">
            <a:extLst>
              <a:ext uri="{FF2B5EF4-FFF2-40B4-BE49-F238E27FC236}">
                <a16:creationId xmlns:a16="http://schemas.microsoft.com/office/drawing/2014/main" id="{E33FB021-F2C8-01A8-C112-49647F80F261}"/>
              </a:ext>
            </a:extLst>
          </p:cNvPr>
          <p:cNvSpPr txBox="1"/>
          <p:nvPr/>
        </p:nvSpPr>
        <p:spPr>
          <a:xfrm>
            <a:off x="68435" y="6467363"/>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spTree>
    <p:extLst>
      <p:ext uri="{BB962C8B-B14F-4D97-AF65-F5344CB8AC3E}">
        <p14:creationId xmlns:p14="http://schemas.microsoft.com/office/powerpoint/2010/main" val="335008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189F-82D3-18D5-9038-C9E8511E3869}"/>
              </a:ext>
            </a:extLst>
          </p:cNvPr>
          <p:cNvSpPr>
            <a:spLocks noGrp="1"/>
          </p:cNvSpPr>
          <p:nvPr>
            <p:ph type="title"/>
          </p:nvPr>
        </p:nvSpPr>
        <p:spPr>
          <a:xfrm>
            <a:off x="2149463" y="2766219"/>
            <a:ext cx="8185433" cy="1325563"/>
          </a:xfrm>
        </p:spPr>
        <p:txBody>
          <a:bodyPr/>
          <a:lstStyle/>
          <a:p>
            <a:pPr algn="ctr"/>
            <a:r>
              <a:rPr lang="en-US" dirty="0"/>
              <a:t>Questions</a:t>
            </a:r>
          </a:p>
        </p:txBody>
      </p:sp>
    </p:spTree>
    <p:extLst>
      <p:ext uri="{BB962C8B-B14F-4D97-AF65-F5344CB8AC3E}">
        <p14:creationId xmlns:p14="http://schemas.microsoft.com/office/powerpoint/2010/main" val="101705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87549B6C-1498-4C6C-BF33-ADCEC3B3426F}"/>
              </a:ext>
            </a:extLst>
          </p:cNvPr>
          <p:cNvSpPr>
            <a:spLocks noGrp="1"/>
          </p:cNvSpPr>
          <p:nvPr>
            <p:ph type="ftr" sz="quarter" idx="11"/>
          </p:nvPr>
        </p:nvSpPr>
        <p:spPr/>
        <p:txBody>
          <a:bodyPr/>
          <a:lstStyle/>
          <a:p>
            <a:r>
              <a:rPr lang="en-US" dirty="0"/>
              <a:t>Supported in part by NIH/NCATS Grants U01TR003206</a:t>
            </a:r>
          </a:p>
        </p:txBody>
      </p:sp>
      <p:sp>
        <p:nvSpPr>
          <p:cNvPr id="2" name="Title 1">
            <a:extLst>
              <a:ext uri="{FF2B5EF4-FFF2-40B4-BE49-F238E27FC236}">
                <a16:creationId xmlns:a16="http://schemas.microsoft.com/office/drawing/2014/main" id="{AD55BD6B-10C4-480A-8EEC-D992886DE88B}"/>
              </a:ext>
            </a:extLst>
          </p:cNvPr>
          <p:cNvSpPr>
            <a:spLocks noGrp="1"/>
          </p:cNvSpPr>
          <p:nvPr>
            <p:ph type="title" idx="4294967295"/>
          </p:nvPr>
        </p:nvSpPr>
        <p:spPr>
          <a:xfrm>
            <a:off x="1333742" y="435016"/>
            <a:ext cx="10515600" cy="1325563"/>
          </a:xfrm>
        </p:spPr>
        <p:txBody>
          <a:bodyPr/>
          <a:lstStyle/>
          <a:p>
            <a:pPr algn="ctr"/>
            <a:r>
              <a:rPr lang="en-US" dirty="0"/>
              <a:t>Data flow model: Use Cases 1 &amp; 2</a:t>
            </a:r>
          </a:p>
        </p:txBody>
      </p:sp>
      <p:pic>
        <p:nvPicPr>
          <p:cNvPr id="4" name="Picture 3">
            <a:extLst>
              <a:ext uri="{FF2B5EF4-FFF2-40B4-BE49-F238E27FC236}">
                <a16:creationId xmlns:a16="http://schemas.microsoft.com/office/drawing/2014/main" id="{CE543157-6AE3-4E47-BEBF-804BDD4E0C72}"/>
              </a:ext>
            </a:extLst>
          </p:cNvPr>
          <p:cNvPicPr>
            <a:picLocks noChangeAspect="1"/>
          </p:cNvPicPr>
          <p:nvPr/>
        </p:nvPicPr>
        <p:blipFill rotWithShape="1">
          <a:blip r:embed="rId3"/>
          <a:srcRect t="9498"/>
          <a:stretch/>
        </p:blipFill>
        <p:spPr>
          <a:xfrm>
            <a:off x="269524" y="1996965"/>
            <a:ext cx="11922476" cy="4085243"/>
          </a:xfrm>
          <a:prstGeom prst="rect">
            <a:avLst/>
          </a:prstGeom>
        </p:spPr>
      </p:pic>
      <p:cxnSp>
        <p:nvCxnSpPr>
          <p:cNvPr id="10" name="Straight Arrow Connector 9">
            <a:extLst>
              <a:ext uri="{FF2B5EF4-FFF2-40B4-BE49-F238E27FC236}">
                <a16:creationId xmlns:a16="http://schemas.microsoft.com/office/drawing/2014/main" id="{D45050B7-7F47-4B13-93B2-D8E0F678904E}"/>
              </a:ext>
            </a:extLst>
          </p:cNvPr>
          <p:cNvCxnSpPr>
            <a:cxnSpLocks/>
          </p:cNvCxnSpPr>
          <p:nvPr/>
        </p:nvCxnSpPr>
        <p:spPr>
          <a:xfrm flipH="1" flipV="1">
            <a:off x="5738884" y="4544704"/>
            <a:ext cx="416256" cy="295955"/>
          </a:xfrm>
          <a:prstGeom prst="straightConnector1">
            <a:avLst/>
          </a:prstGeom>
          <a:ln w="22225">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3B815ED-4031-4C8A-9FCB-B3E693C9FDF7}"/>
              </a:ext>
            </a:extLst>
          </p:cNvPr>
          <p:cNvGrpSpPr/>
          <p:nvPr/>
        </p:nvGrpSpPr>
        <p:grpSpPr>
          <a:xfrm>
            <a:off x="3440720" y="4544704"/>
            <a:ext cx="3567767" cy="1301834"/>
            <a:chOff x="3440720" y="4544704"/>
            <a:chExt cx="3567767" cy="1301834"/>
          </a:xfrm>
        </p:grpSpPr>
        <p:cxnSp>
          <p:nvCxnSpPr>
            <p:cNvPr id="18" name="Straight Arrow Connector 17">
              <a:extLst>
                <a:ext uri="{FF2B5EF4-FFF2-40B4-BE49-F238E27FC236}">
                  <a16:creationId xmlns:a16="http://schemas.microsoft.com/office/drawing/2014/main" id="{3421A12E-EECE-4802-9BEA-60539E44836C}"/>
                </a:ext>
              </a:extLst>
            </p:cNvPr>
            <p:cNvCxnSpPr>
              <a:cxnSpLocks/>
            </p:cNvCxnSpPr>
            <p:nvPr/>
          </p:nvCxnSpPr>
          <p:spPr>
            <a:xfrm flipV="1">
              <a:off x="3959335" y="4544704"/>
              <a:ext cx="605841" cy="284296"/>
            </a:xfrm>
            <a:prstGeom prst="straightConnector1">
              <a:avLst/>
            </a:prstGeom>
            <a:ln w="22225">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4158C65-D037-4B73-AC00-0EF1A3CF20D0}"/>
                </a:ext>
              </a:extLst>
            </p:cNvPr>
            <p:cNvGrpSpPr/>
            <p:nvPr/>
          </p:nvGrpSpPr>
          <p:grpSpPr>
            <a:xfrm>
              <a:off x="3440720" y="4814718"/>
              <a:ext cx="3567767" cy="1031820"/>
              <a:chOff x="3440720" y="4814718"/>
              <a:chExt cx="3567767" cy="1031820"/>
            </a:xfrm>
          </p:grpSpPr>
          <p:sp>
            <p:nvSpPr>
              <p:cNvPr id="7" name="TextBox 6">
                <a:extLst>
                  <a:ext uri="{FF2B5EF4-FFF2-40B4-BE49-F238E27FC236}">
                    <a16:creationId xmlns:a16="http://schemas.microsoft.com/office/drawing/2014/main" id="{11625911-3D32-4C2F-A309-6868FC5704B7}"/>
                  </a:ext>
                </a:extLst>
              </p:cNvPr>
              <p:cNvSpPr txBox="1"/>
              <p:nvPr/>
            </p:nvSpPr>
            <p:spPr>
              <a:xfrm>
                <a:off x="3440720" y="4954193"/>
                <a:ext cx="1037230" cy="600164"/>
              </a:xfrm>
              <a:prstGeom prst="rect">
                <a:avLst/>
              </a:prstGeom>
              <a:solidFill>
                <a:schemeClr val="accent4">
                  <a:lumMod val="40000"/>
                  <a:lumOff val="60000"/>
                  <a:alpha val="92000"/>
                </a:schemeClr>
              </a:solidFill>
            </p:spPr>
            <p:txBody>
              <a:bodyPr wrap="square" rtlCol="0">
                <a:spAutoFit/>
              </a:bodyPr>
              <a:lstStyle/>
              <a:p>
                <a:r>
                  <a:rPr lang="en-US" sz="1100" dirty="0"/>
                  <a:t>Study characteristics from CTMS</a:t>
                </a:r>
              </a:p>
            </p:txBody>
          </p:sp>
          <p:sp>
            <p:nvSpPr>
              <p:cNvPr id="11" name="TextBox 10">
                <a:extLst>
                  <a:ext uri="{FF2B5EF4-FFF2-40B4-BE49-F238E27FC236}">
                    <a16:creationId xmlns:a16="http://schemas.microsoft.com/office/drawing/2014/main" id="{1CB639B4-B73C-414E-9D39-379DEC0478C1}"/>
                  </a:ext>
                </a:extLst>
              </p:cNvPr>
              <p:cNvSpPr txBox="1"/>
              <p:nvPr/>
            </p:nvSpPr>
            <p:spPr>
              <a:xfrm>
                <a:off x="4262255" y="5515572"/>
                <a:ext cx="1219475" cy="261610"/>
              </a:xfrm>
              <a:prstGeom prst="rect">
                <a:avLst/>
              </a:prstGeom>
              <a:solidFill>
                <a:schemeClr val="accent4">
                  <a:lumMod val="40000"/>
                  <a:lumOff val="60000"/>
                </a:schemeClr>
              </a:solidFill>
            </p:spPr>
            <p:txBody>
              <a:bodyPr wrap="square" rtlCol="0">
                <a:spAutoFit/>
              </a:bodyPr>
              <a:lstStyle/>
              <a:p>
                <a:r>
                  <a:rPr lang="en-US" sz="1100" dirty="0"/>
                  <a:t>CTMS/EMR/Other</a:t>
                </a:r>
              </a:p>
            </p:txBody>
          </p:sp>
          <p:sp>
            <p:nvSpPr>
              <p:cNvPr id="15" name="TextBox 14">
                <a:extLst>
                  <a:ext uri="{FF2B5EF4-FFF2-40B4-BE49-F238E27FC236}">
                    <a16:creationId xmlns:a16="http://schemas.microsoft.com/office/drawing/2014/main" id="{C7B83E97-2BED-44DA-BF3D-649AB6721212}"/>
                  </a:ext>
                </a:extLst>
              </p:cNvPr>
              <p:cNvSpPr txBox="1"/>
              <p:nvPr/>
            </p:nvSpPr>
            <p:spPr>
              <a:xfrm>
                <a:off x="5947012" y="4814718"/>
                <a:ext cx="1003109" cy="600164"/>
              </a:xfrm>
              <a:prstGeom prst="rect">
                <a:avLst/>
              </a:prstGeom>
              <a:solidFill>
                <a:schemeClr val="accent4">
                  <a:lumMod val="40000"/>
                  <a:lumOff val="60000"/>
                </a:schemeClr>
              </a:solidFill>
            </p:spPr>
            <p:txBody>
              <a:bodyPr wrap="square" rtlCol="0">
                <a:spAutoFit/>
              </a:bodyPr>
              <a:lstStyle/>
              <a:p>
                <a:r>
                  <a:rPr lang="en-US" sz="1100" dirty="0"/>
                  <a:t>Field through email/REDCap survey </a:t>
                </a:r>
                <a:r>
                  <a:rPr lang="en-US" sz="1100" dirty="0" err="1"/>
                  <a:t>fxn</a:t>
                </a:r>
                <a:endParaRPr lang="en-US" sz="1100" dirty="0"/>
              </a:p>
            </p:txBody>
          </p:sp>
          <p:sp>
            <p:nvSpPr>
              <p:cNvPr id="12" name="TextBox 11">
                <a:extLst>
                  <a:ext uri="{FF2B5EF4-FFF2-40B4-BE49-F238E27FC236}">
                    <a16:creationId xmlns:a16="http://schemas.microsoft.com/office/drawing/2014/main" id="{7B42D59C-3961-49D5-8C39-CFF114DF9A4A}"/>
                  </a:ext>
                </a:extLst>
              </p:cNvPr>
              <p:cNvSpPr txBox="1"/>
              <p:nvPr/>
            </p:nvSpPr>
            <p:spPr>
              <a:xfrm>
                <a:off x="5453037" y="5415651"/>
                <a:ext cx="1555450" cy="430887"/>
              </a:xfrm>
              <a:prstGeom prst="rect">
                <a:avLst/>
              </a:prstGeom>
              <a:solidFill>
                <a:schemeClr val="accent4">
                  <a:lumMod val="40000"/>
                  <a:lumOff val="60000"/>
                </a:schemeClr>
              </a:solidFill>
            </p:spPr>
            <p:txBody>
              <a:bodyPr wrap="square" rtlCol="0">
                <a:spAutoFit/>
              </a:bodyPr>
              <a:lstStyle/>
              <a:p>
                <a:r>
                  <a:rPr lang="en-US" sz="1100" dirty="0"/>
                  <a:t>Participant contact and study information</a:t>
                </a:r>
              </a:p>
            </p:txBody>
          </p:sp>
        </p:grpSp>
      </p:grpSp>
    </p:spTree>
    <p:extLst>
      <p:ext uri="{BB962C8B-B14F-4D97-AF65-F5344CB8AC3E}">
        <p14:creationId xmlns:p14="http://schemas.microsoft.com/office/powerpoint/2010/main" val="61588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547A628-4D58-B33C-BA52-235A9D525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310" y="615348"/>
            <a:ext cx="8236432" cy="587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1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7ACB6BD-BE22-4A7E-A1F2-E1FF22F57EE5}"/>
              </a:ext>
            </a:extLst>
          </p:cNvPr>
          <p:cNvPicPr>
            <a:picLocks noChangeAspect="1"/>
          </p:cNvPicPr>
          <p:nvPr/>
        </p:nvPicPr>
        <p:blipFill rotWithShape="1">
          <a:blip r:embed="rId2"/>
          <a:srcRect t="6546"/>
          <a:stretch/>
        </p:blipFill>
        <p:spPr>
          <a:xfrm>
            <a:off x="792735" y="1342770"/>
            <a:ext cx="10449901" cy="5078229"/>
          </a:xfrm>
          <a:prstGeom prst="rect">
            <a:avLst/>
          </a:prstGeom>
        </p:spPr>
      </p:pic>
      <p:sp>
        <p:nvSpPr>
          <p:cNvPr id="2" name="Title 1">
            <a:extLst>
              <a:ext uri="{FF2B5EF4-FFF2-40B4-BE49-F238E27FC236}">
                <a16:creationId xmlns:a16="http://schemas.microsoft.com/office/drawing/2014/main" id="{4CB84D1A-E4CB-40D9-922B-73ACD9809D51}"/>
              </a:ext>
            </a:extLst>
          </p:cNvPr>
          <p:cNvSpPr>
            <a:spLocks noGrp="1"/>
          </p:cNvSpPr>
          <p:nvPr>
            <p:ph type="title" idx="4294967295"/>
          </p:nvPr>
        </p:nvSpPr>
        <p:spPr>
          <a:xfrm>
            <a:off x="457216" y="153794"/>
            <a:ext cx="10515600" cy="1264478"/>
          </a:xfrm>
        </p:spPr>
        <p:txBody>
          <a:bodyPr/>
          <a:lstStyle/>
          <a:p>
            <a:pPr algn="ctr"/>
            <a:r>
              <a:rPr lang="en-US" dirty="0"/>
              <a:t>Where are we now?</a:t>
            </a:r>
          </a:p>
        </p:txBody>
      </p:sp>
      <p:sp>
        <p:nvSpPr>
          <p:cNvPr id="6" name="Rectangle 5">
            <a:extLst>
              <a:ext uri="{FF2B5EF4-FFF2-40B4-BE49-F238E27FC236}">
                <a16:creationId xmlns:a16="http://schemas.microsoft.com/office/drawing/2014/main" id="{DB1E479F-A228-C150-ED2E-39E986B8AC84}"/>
              </a:ext>
            </a:extLst>
          </p:cNvPr>
          <p:cNvSpPr/>
          <p:nvPr/>
        </p:nvSpPr>
        <p:spPr>
          <a:xfrm>
            <a:off x="949364" y="4549515"/>
            <a:ext cx="10023452" cy="1528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8FED48-E299-7F25-D99D-39D95AF067A8}"/>
              </a:ext>
            </a:extLst>
          </p:cNvPr>
          <p:cNvSpPr txBox="1"/>
          <p:nvPr/>
        </p:nvSpPr>
        <p:spPr>
          <a:xfrm>
            <a:off x="37475" y="6512334"/>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sp>
        <p:nvSpPr>
          <p:cNvPr id="5" name="Arrow: Up 4">
            <a:extLst>
              <a:ext uri="{FF2B5EF4-FFF2-40B4-BE49-F238E27FC236}">
                <a16:creationId xmlns:a16="http://schemas.microsoft.com/office/drawing/2014/main" id="{99EEF41B-6EC6-CF4A-866B-BF902D0879D2}"/>
              </a:ext>
            </a:extLst>
          </p:cNvPr>
          <p:cNvSpPr/>
          <p:nvPr/>
        </p:nvSpPr>
        <p:spPr>
          <a:xfrm>
            <a:off x="8555420" y="6185212"/>
            <a:ext cx="394072" cy="518993"/>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02BEB03F-077E-3636-6777-77983B80B4F7}"/>
              </a:ext>
            </a:extLst>
          </p:cNvPr>
          <p:cNvSpPr/>
          <p:nvPr/>
        </p:nvSpPr>
        <p:spPr>
          <a:xfrm rot="5400000">
            <a:off x="359913" y="4954557"/>
            <a:ext cx="394072" cy="471572"/>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815C149B-0B1F-70CE-EC05-CC6E5E74AF46}"/>
              </a:ext>
            </a:extLst>
          </p:cNvPr>
          <p:cNvSpPr/>
          <p:nvPr/>
        </p:nvSpPr>
        <p:spPr>
          <a:xfrm rot="10800000">
            <a:off x="8555420" y="856694"/>
            <a:ext cx="394072" cy="518993"/>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83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5E1276-BAB1-4421-3CEE-DAD7ADEE2577}"/>
              </a:ext>
            </a:extLst>
          </p:cNvPr>
          <p:cNvSpPr txBox="1"/>
          <p:nvPr/>
        </p:nvSpPr>
        <p:spPr>
          <a:xfrm>
            <a:off x="68435" y="6484689"/>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pic>
        <p:nvPicPr>
          <p:cNvPr id="4098" name="Picture 2">
            <a:extLst>
              <a:ext uri="{FF2B5EF4-FFF2-40B4-BE49-F238E27FC236}">
                <a16:creationId xmlns:a16="http://schemas.microsoft.com/office/drawing/2014/main" id="{9E995CB4-712C-68A4-EB88-8F46721F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149" y="1003329"/>
            <a:ext cx="9301701" cy="548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5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D384EA-406C-472E-A643-BD6BA608259A}"/>
              </a:ext>
            </a:extLst>
          </p:cNvPr>
          <p:cNvSpPr/>
          <p:nvPr/>
        </p:nvSpPr>
        <p:spPr>
          <a:xfrm>
            <a:off x="-25962" y="1226207"/>
            <a:ext cx="12243923" cy="31796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198A41-0B98-41E0-A749-AE3839C59150}"/>
              </a:ext>
            </a:extLst>
          </p:cNvPr>
          <p:cNvSpPr>
            <a:spLocks noGrp="1"/>
          </p:cNvSpPr>
          <p:nvPr>
            <p:ph type="title"/>
          </p:nvPr>
        </p:nvSpPr>
        <p:spPr>
          <a:xfrm>
            <a:off x="208352" y="79002"/>
            <a:ext cx="12000088" cy="1325563"/>
          </a:xfrm>
        </p:spPr>
        <p:txBody>
          <a:bodyPr>
            <a:normAutofit/>
          </a:bodyPr>
          <a:lstStyle/>
          <a:p>
            <a:pPr algn="ctr"/>
            <a:r>
              <a:rPr lang="en-US" sz="4000" dirty="0">
                <a:latin typeface="+mn-lt"/>
              </a:rPr>
              <a:t>Site Principal Investigators</a:t>
            </a:r>
          </a:p>
        </p:txBody>
      </p:sp>
      <p:cxnSp>
        <p:nvCxnSpPr>
          <p:cNvPr id="5" name="Straight Connector 4">
            <a:extLst>
              <a:ext uri="{FF2B5EF4-FFF2-40B4-BE49-F238E27FC236}">
                <a16:creationId xmlns:a16="http://schemas.microsoft.com/office/drawing/2014/main" id="{79332483-7C13-4C0C-91AB-6113F68C4161}"/>
              </a:ext>
            </a:extLst>
          </p:cNvPr>
          <p:cNvCxnSpPr>
            <a:cxnSpLocks/>
          </p:cNvCxnSpPr>
          <p:nvPr/>
        </p:nvCxnSpPr>
        <p:spPr>
          <a:xfrm>
            <a:off x="225778" y="1199444"/>
            <a:ext cx="1174044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8C30710-E89D-4ADF-820A-5F322DEC6BA7}"/>
              </a:ext>
            </a:extLst>
          </p:cNvPr>
          <p:cNvSpPr/>
          <p:nvPr/>
        </p:nvSpPr>
        <p:spPr>
          <a:xfrm>
            <a:off x="-51924" y="3857211"/>
            <a:ext cx="12269885" cy="3179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TextBox 16">
            <a:extLst>
              <a:ext uri="{FF2B5EF4-FFF2-40B4-BE49-F238E27FC236}">
                <a16:creationId xmlns:a16="http://schemas.microsoft.com/office/drawing/2014/main" id="{B0B11C6A-D2AF-40FA-A7A8-1A2492D9819F}"/>
              </a:ext>
            </a:extLst>
          </p:cNvPr>
          <p:cNvSpPr txBox="1"/>
          <p:nvPr/>
        </p:nvSpPr>
        <p:spPr>
          <a:xfrm>
            <a:off x="6220214" y="3820105"/>
            <a:ext cx="1773244" cy="1846659"/>
          </a:xfrm>
          <a:prstGeom prst="rect">
            <a:avLst/>
          </a:prstGeom>
          <a:noFill/>
          <a:ln>
            <a:noFill/>
          </a:ln>
        </p:spPr>
        <p:txBody>
          <a:bodyPr wrap="square" rtlCol="0">
            <a:spAutoFit/>
          </a:bodyPr>
          <a:lstStyle/>
          <a:p>
            <a:pPr algn="ctr"/>
            <a:r>
              <a:rPr lang="en-US" sz="1600" b="1" u="sng" dirty="0">
                <a:solidFill>
                  <a:schemeClr val="accent5">
                    <a:lumMod val="50000"/>
                  </a:schemeClr>
                </a:solidFill>
              </a:rPr>
              <a:t>Ann M. Dozier</a:t>
            </a:r>
          </a:p>
          <a:p>
            <a:pPr algn="ctr"/>
            <a:r>
              <a:rPr lang="en-US" sz="1400" i="0" u="none" strike="noStrike" baseline="0" dirty="0">
                <a:latin typeface="Calibri" panose="020F0502020204030204" pitchFamily="34" charset="0"/>
              </a:rPr>
              <a:t>RN, PhD, FAAN</a:t>
            </a:r>
            <a:br>
              <a:rPr lang="en-US" sz="1400" i="0" u="none" strike="noStrike" baseline="0" dirty="0">
                <a:latin typeface="Calibri" panose="020F0502020204030204" pitchFamily="34" charset="0"/>
              </a:rPr>
            </a:br>
            <a:r>
              <a:rPr lang="en-US" sz="1400" b="0" i="0" u="none" strike="noStrike" baseline="0" dirty="0">
                <a:latin typeface="Calibri" panose="020F0502020204030204" pitchFamily="34" charset="0"/>
              </a:rPr>
              <a:t> </a:t>
            </a:r>
            <a:r>
              <a:rPr lang="en-US" sz="1400" b="0" i="1" u="none" strike="noStrike" baseline="0" dirty="0">
                <a:latin typeface="Calibri" panose="020F0502020204030204" pitchFamily="34" charset="0"/>
              </a:rPr>
              <a:t>Professor and Chair, Department of Public Health Sciences </a:t>
            </a:r>
          </a:p>
          <a:p>
            <a:pPr marR="63020" algn="ctr"/>
            <a:r>
              <a:rPr lang="en-US" sz="1400" b="0" i="1" u="none" strike="noStrike" baseline="0" dirty="0">
                <a:latin typeface="Calibri" panose="020F0502020204030204" pitchFamily="34" charset="0"/>
              </a:rPr>
              <a:t>Albert D. Kaiser Chair of Public Health and Preventive Medicine</a:t>
            </a:r>
          </a:p>
        </p:txBody>
      </p:sp>
      <p:grpSp>
        <p:nvGrpSpPr>
          <p:cNvPr id="40" name="Group 39">
            <a:extLst>
              <a:ext uri="{FF2B5EF4-FFF2-40B4-BE49-F238E27FC236}">
                <a16:creationId xmlns:a16="http://schemas.microsoft.com/office/drawing/2014/main" id="{684D44E1-2540-45E3-8B21-E785527B5F51}"/>
              </a:ext>
            </a:extLst>
          </p:cNvPr>
          <p:cNvGrpSpPr/>
          <p:nvPr/>
        </p:nvGrpSpPr>
        <p:grpSpPr>
          <a:xfrm>
            <a:off x="4029625" y="1382363"/>
            <a:ext cx="2082246" cy="5142519"/>
            <a:chOff x="4029625" y="1382363"/>
            <a:chExt cx="2082246" cy="5142519"/>
          </a:xfrm>
        </p:grpSpPr>
        <p:sp>
          <p:nvSpPr>
            <p:cNvPr id="25" name="TextBox 24">
              <a:extLst>
                <a:ext uri="{FF2B5EF4-FFF2-40B4-BE49-F238E27FC236}">
                  <a16:creationId xmlns:a16="http://schemas.microsoft.com/office/drawing/2014/main" id="{47FCA8C7-C45C-4C7A-A026-765E5A952624}"/>
                </a:ext>
              </a:extLst>
            </p:cNvPr>
            <p:cNvSpPr txBox="1"/>
            <p:nvPr/>
          </p:nvSpPr>
          <p:spPr>
            <a:xfrm>
              <a:off x="4029625" y="3816448"/>
              <a:ext cx="2082246" cy="2708434"/>
            </a:xfrm>
            <a:prstGeom prst="rect">
              <a:avLst/>
            </a:prstGeom>
            <a:noFill/>
            <a:ln>
              <a:noFill/>
            </a:ln>
          </p:spPr>
          <p:txBody>
            <a:bodyPr wrap="square" rtlCol="0">
              <a:spAutoFit/>
            </a:bodyPr>
            <a:lstStyle/>
            <a:p>
              <a:pPr algn="ctr"/>
              <a:r>
                <a:rPr lang="en-US" sz="1600" b="1" u="sng" dirty="0">
                  <a:solidFill>
                    <a:schemeClr val="accent5">
                      <a:lumMod val="50000"/>
                    </a:schemeClr>
                  </a:solidFill>
                </a:rPr>
                <a:t>Joseph E. Andrews, Jr.</a:t>
              </a:r>
            </a:p>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PhD, MA, CIP, CCRP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i="1" dirty="0">
                  <a:effectLst/>
                  <a:latin typeface="Calibri" panose="020F0502020204030204" pitchFamily="34" charset="0"/>
                  <a:ea typeface="Calibri" panose="020F0502020204030204" pitchFamily="34" charset="0"/>
                  <a:cs typeface="Times New Roman" panose="02020603050405020304" pitchFamily="18" charset="0"/>
                </a:rPr>
                <a:t>Assistant Dean for Regulatory Affairs and Research Integrity at Wake Forest School of Medicine. </a:t>
              </a:r>
              <a:br>
                <a:rPr lang="en-US" sz="1400" i="1" dirty="0">
                  <a:effectLst/>
                  <a:latin typeface="Calibri" panose="020F0502020204030204" pitchFamily="34" charset="0"/>
                  <a:ea typeface="Calibri" panose="020F0502020204030204" pitchFamily="34" charset="0"/>
                  <a:cs typeface="Times New Roman" panose="02020603050405020304" pitchFamily="18" charset="0"/>
                </a:rPr>
              </a:br>
              <a:br>
                <a:rPr lang="en-US" sz="1400" i="1" dirty="0">
                  <a:effectLst/>
                  <a:latin typeface="Calibri" panose="020F0502020204030204" pitchFamily="34" charset="0"/>
                  <a:ea typeface="Calibri" panose="020F0502020204030204" pitchFamily="34" charset="0"/>
                  <a:cs typeface="Times New Roman" panose="02020603050405020304" pitchFamily="18" charset="0"/>
                </a:rPr>
              </a:br>
              <a:endParaRPr lang="en-US" sz="1400" b="0" i="1" u="none" strike="noStrike" baseline="0" dirty="0">
                <a:latin typeface="Calibri" panose="020F0502020204030204" pitchFamily="34" charset="0"/>
              </a:endParaRPr>
            </a:p>
            <a:p>
              <a:pPr algn="ctr"/>
              <a:endParaRPr lang="en-US" sz="1400" b="0" i="1" u="none" strike="noStrike" baseline="0" dirty="0">
                <a:latin typeface="Calibri" panose="020F0502020204030204" pitchFamily="34" charset="0"/>
              </a:endParaRPr>
            </a:p>
            <a:p>
              <a:pPr marR="77130" algn="ctr"/>
              <a:endParaRPr lang="en-US" sz="1400" b="1" u="none" strike="noStrike" baseline="0" dirty="0">
                <a:latin typeface="Calibri" panose="020F0502020204030204" pitchFamily="34" charset="0"/>
              </a:endParaRPr>
            </a:p>
          </p:txBody>
        </p:sp>
        <p:pic>
          <p:nvPicPr>
            <p:cNvPr id="28" name="Picture 27" descr="A person wearing glasses and a suit&#10;&#10;Description automatically generated with medium confidence">
              <a:extLst>
                <a:ext uri="{FF2B5EF4-FFF2-40B4-BE49-F238E27FC236}">
                  <a16:creationId xmlns:a16="http://schemas.microsoft.com/office/drawing/2014/main" id="{0005F85D-9C6D-4553-B8A8-FA5BD105E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038" y="1382363"/>
              <a:ext cx="1710364" cy="2297916"/>
            </a:xfrm>
            <a:prstGeom prst="rect">
              <a:avLst/>
            </a:prstGeom>
          </p:spPr>
        </p:pic>
      </p:grpSp>
      <p:sp>
        <p:nvSpPr>
          <p:cNvPr id="26" name="TextBox 25">
            <a:extLst>
              <a:ext uri="{FF2B5EF4-FFF2-40B4-BE49-F238E27FC236}">
                <a16:creationId xmlns:a16="http://schemas.microsoft.com/office/drawing/2014/main" id="{753BE842-77A3-428F-B87B-4A1DD2740D67}"/>
              </a:ext>
            </a:extLst>
          </p:cNvPr>
          <p:cNvSpPr txBox="1">
            <a:spLocks/>
          </p:cNvSpPr>
          <p:nvPr/>
        </p:nvSpPr>
        <p:spPr>
          <a:xfrm>
            <a:off x="8008756" y="3859018"/>
            <a:ext cx="1996053" cy="2513509"/>
          </a:xfrm>
          <a:prstGeom prst="rect">
            <a:avLst/>
          </a:prstGeom>
          <a:noFill/>
          <a:ln>
            <a:noFill/>
          </a:ln>
        </p:spPr>
        <p:txBody>
          <a:bodyPr wrap="square" rtlCol="0">
            <a:spAutoFit/>
          </a:bodyPr>
          <a:lstStyle/>
          <a:p>
            <a:pPr algn="ctr"/>
            <a:r>
              <a:rPr lang="en-US" sz="1600" b="1" u="sng" dirty="0">
                <a:solidFill>
                  <a:schemeClr val="accent5">
                    <a:lumMod val="50000"/>
                  </a:schemeClr>
                </a:solidFill>
              </a:rPr>
              <a:t>Daniel Ford</a:t>
            </a:r>
          </a:p>
          <a:p>
            <a:pPr marL="0" marR="0" algn="ctr">
              <a:lnSpc>
                <a:spcPts val="1650"/>
              </a:lnSpc>
              <a:spcBef>
                <a:spcPts val="0"/>
              </a:spcBef>
              <a:spcAft>
                <a:spcPts val="0"/>
              </a:spcAft>
            </a:pPr>
            <a:r>
              <a:rPr lang="en-US" sz="1400" dirty="0">
                <a:effectLst/>
                <a:latin typeface="Calibri" panose="020F0502020204030204" pitchFamily="34" charset="0"/>
                <a:ea typeface="Calibri" panose="020F0502020204030204" pitchFamily="34" charset="0"/>
              </a:rPr>
              <a:t>MD, MPH</a:t>
            </a:r>
            <a:br>
              <a:rPr lang="en-US" sz="1400" dirty="0">
                <a:effectLst/>
                <a:latin typeface="Calibri" panose="020F0502020204030204" pitchFamily="34" charset="0"/>
                <a:ea typeface="Calibri" panose="020F0502020204030204" pitchFamily="34" charset="0"/>
              </a:rPr>
            </a:br>
            <a:r>
              <a:rPr lang="en-US" sz="1400" i="1" dirty="0">
                <a:latin typeface="Calibri" panose="020F0502020204030204" pitchFamily="34" charset="0"/>
                <a:cs typeface="Times New Roman" panose="02020603050405020304" pitchFamily="18" charset="0"/>
              </a:rPr>
              <a:t>Vice Dean for Clinical Investigation, Johns Hopkins School of Medicine</a:t>
            </a:r>
          </a:p>
          <a:p>
            <a:pPr marL="0" marR="0" algn="ctr">
              <a:lnSpc>
                <a:spcPts val="1650"/>
              </a:lnSpc>
              <a:spcBef>
                <a:spcPts val="0"/>
              </a:spcBef>
              <a:spcAft>
                <a:spcPts val="0"/>
              </a:spcAft>
            </a:pPr>
            <a:r>
              <a:rPr lang="en-US" sz="1400" i="1" dirty="0">
                <a:latin typeface="Calibri" panose="020F0502020204030204" pitchFamily="34" charset="0"/>
                <a:cs typeface="Times New Roman" panose="02020603050405020304" pitchFamily="18" charset="0"/>
              </a:rPr>
              <a:t>Director, Institute for Clinical and Translational Research </a:t>
            </a:r>
          </a:p>
          <a:p>
            <a:pPr algn="ctr"/>
            <a:br>
              <a:rPr lang="en-US" sz="1400" i="1" dirty="0">
                <a:latin typeface="Calibri" panose="020F0502020204030204" pitchFamily="34" charset="0"/>
              </a:rPr>
            </a:br>
            <a:endParaRPr lang="en-US" sz="1400" b="1" dirty="0"/>
          </a:p>
        </p:txBody>
      </p:sp>
      <p:grpSp>
        <p:nvGrpSpPr>
          <p:cNvPr id="38" name="Group 37">
            <a:extLst>
              <a:ext uri="{FF2B5EF4-FFF2-40B4-BE49-F238E27FC236}">
                <a16:creationId xmlns:a16="http://schemas.microsoft.com/office/drawing/2014/main" id="{4B7C4C7D-1E00-436F-A794-B3D1C505A3FC}"/>
              </a:ext>
            </a:extLst>
          </p:cNvPr>
          <p:cNvGrpSpPr/>
          <p:nvPr/>
        </p:nvGrpSpPr>
        <p:grpSpPr>
          <a:xfrm>
            <a:off x="207494" y="1388941"/>
            <a:ext cx="1798462" cy="5147956"/>
            <a:chOff x="207494" y="1388941"/>
            <a:chExt cx="1798462" cy="5147956"/>
          </a:xfrm>
        </p:grpSpPr>
        <p:sp>
          <p:nvSpPr>
            <p:cNvPr id="13" name="TextBox 12">
              <a:extLst>
                <a:ext uri="{FF2B5EF4-FFF2-40B4-BE49-F238E27FC236}">
                  <a16:creationId xmlns:a16="http://schemas.microsoft.com/office/drawing/2014/main" id="{8FD5610D-7851-4FBF-9622-5B44FB437D11}"/>
                </a:ext>
              </a:extLst>
            </p:cNvPr>
            <p:cNvSpPr txBox="1"/>
            <p:nvPr/>
          </p:nvSpPr>
          <p:spPr>
            <a:xfrm>
              <a:off x="232712" y="3828463"/>
              <a:ext cx="1773244" cy="2708434"/>
            </a:xfrm>
            <a:prstGeom prst="rect">
              <a:avLst/>
            </a:prstGeom>
            <a:noFill/>
            <a:ln>
              <a:noFill/>
            </a:ln>
          </p:spPr>
          <p:txBody>
            <a:bodyPr wrap="square" rtlCol="0">
              <a:spAutoFit/>
            </a:bodyPr>
            <a:lstStyle/>
            <a:p>
              <a:pPr algn="ctr"/>
              <a:r>
                <a:rPr lang="en-US" sz="1600" b="1" u="sng" dirty="0">
                  <a:solidFill>
                    <a:schemeClr val="accent5">
                      <a:lumMod val="50000"/>
                    </a:schemeClr>
                  </a:solidFill>
                </a:rPr>
                <a:t>Rhonda G. Kost, </a:t>
              </a:r>
              <a:r>
                <a:rPr lang="en-US" sz="1400" dirty="0"/>
                <a:t>MD</a:t>
              </a:r>
              <a:br>
                <a:rPr lang="en-US" sz="1400" dirty="0"/>
              </a:br>
              <a:r>
                <a:rPr lang="en-US" sz="1400" dirty="0"/>
                <a:t>Project PI</a:t>
              </a:r>
              <a:endParaRPr lang="en-US" sz="1400" b="0" i="0" u="none" strike="noStrike" baseline="0" dirty="0">
                <a:latin typeface="Calibri" panose="020F0502020204030204" pitchFamily="34" charset="0"/>
              </a:endParaRPr>
            </a:p>
            <a:p>
              <a:pPr marR="63020" algn="ctr"/>
              <a:r>
                <a:rPr lang="en-US" sz="1400" b="0" i="0" u="none" strike="noStrike" baseline="0" dirty="0">
                  <a:latin typeface="Calibri" panose="020F0502020204030204" pitchFamily="34" charset="0"/>
                </a:rPr>
                <a:t> </a:t>
              </a:r>
              <a:r>
                <a:rPr lang="en-US" sz="1400" b="0" i="1" u="none" strike="noStrike" baseline="0" dirty="0">
                  <a:latin typeface="Calibri" panose="020F0502020204030204" pitchFamily="34" charset="0"/>
                </a:rPr>
                <a:t>Associate Professor of Clinical Investigation</a:t>
              </a:r>
              <a:endParaRPr lang="en-US" sz="1400" b="0" i="0" u="none" strike="noStrike" baseline="0" dirty="0">
                <a:latin typeface="Calibri" panose="020F0502020204030204" pitchFamily="34" charset="0"/>
              </a:endParaRPr>
            </a:p>
            <a:p>
              <a:pPr marR="62690" algn="ctr"/>
              <a:r>
                <a:rPr lang="en-US" sz="1400" b="0" i="1" u="none" strike="noStrike" baseline="0" dirty="0">
                  <a:latin typeface="Calibri" panose="020F0502020204030204" pitchFamily="34" charset="0"/>
                </a:rPr>
                <a:t>Center for Clinical and Translational Science</a:t>
              </a:r>
              <a:br>
                <a:rPr lang="en-US" sz="1400" b="0" i="1" u="none" strike="noStrike" baseline="0" dirty="0">
                  <a:latin typeface="Calibri" panose="020F0502020204030204" pitchFamily="34" charset="0"/>
                </a:rPr>
              </a:br>
              <a:br>
                <a:rPr lang="en-US" sz="1400" b="0" i="1" u="none" strike="noStrike" baseline="0" dirty="0">
                  <a:latin typeface="Calibri" panose="020F0502020204030204" pitchFamily="34" charset="0"/>
                </a:rPr>
              </a:br>
              <a:endParaRPr lang="en-US" sz="1400" b="0" i="1" u="none" strike="noStrike" baseline="0" dirty="0">
                <a:latin typeface="Calibri" panose="020F0502020204030204" pitchFamily="34" charset="0"/>
              </a:endParaRPr>
            </a:p>
            <a:p>
              <a:pPr marR="62690" algn="ctr"/>
              <a:endParaRPr lang="en-US" sz="1400" b="0" i="1" u="none" strike="noStrike" baseline="0" dirty="0">
                <a:latin typeface="Calibri" panose="020F0502020204030204" pitchFamily="34" charset="0"/>
              </a:endParaRPr>
            </a:p>
          </p:txBody>
        </p:sp>
        <p:pic>
          <p:nvPicPr>
            <p:cNvPr id="18" name="Picture 17" descr="A picture containing red&#10;&#10;Description automatically generated">
              <a:extLst>
                <a:ext uri="{FF2B5EF4-FFF2-40B4-BE49-F238E27FC236}">
                  <a16:creationId xmlns:a16="http://schemas.microsoft.com/office/drawing/2014/main" id="{F5F04B32-34A2-456A-9E54-6F4E0277A1F7}"/>
                </a:ext>
              </a:extLst>
            </p:cNvPr>
            <p:cNvPicPr>
              <a:picLocks noChangeAspect="1"/>
            </p:cNvPicPr>
            <p:nvPr/>
          </p:nvPicPr>
          <p:blipFill rotWithShape="1">
            <a:blip r:embed="rId4">
              <a:extLst>
                <a:ext uri="{28A0092B-C50C-407E-A947-70E740481C1C}">
                  <a14:useLocalDpi xmlns:a14="http://schemas.microsoft.com/office/drawing/2010/main" val="0"/>
                </a:ext>
              </a:extLst>
            </a:blip>
            <a:srcRect l="4773" t="9959" r="47934" b="4068"/>
            <a:stretch/>
          </p:blipFill>
          <p:spPr>
            <a:xfrm rot="5400000">
              <a:off x="-47907" y="1644342"/>
              <a:ext cx="2280276" cy="1769473"/>
            </a:xfrm>
            <a:prstGeom prst="rect">
              <a:avLst/>
            </a:prstGeom>
          </p:spPr>
        </p:pic>
      </p:grpSp>
      <p:sp>
        <p:nvSpPr>
          <p:cNvPr id="23" name="TextBox 22">
            <a:extLst>
              <a:ext uri="{FF2B5EF4-FFF2-40B4-BE49-F238E27FC236}">
                <a16:creationId xmlns:a16="http://schemas.microsoft.com/office/drawing/2014/main" id="{9C02444E-EC9B-4731-8F31-515FFB37D106}"/>
              </a:ext>
            </a:extLst>
          </p:cNvPr>
          <p:cNvSpPr txBox="1"/>
          <p:nvPr/>
        </p:nvSpPr>
        <p:spPr>
          <a:xfrm>
            <a:off x="10068978" y="3857211"/>
            <a:ext cx="1911618" cy="1877437"/>
          </a:xfrm>
          <a:prstGeom prst="rect">
            <a:avLst/>
          </a:prstGeom>
          <a:noFill/>
          <a:ln>
            <a:noFill/>
          </a:ln>
        </p:spPr>
        <p:txBody>
          <a:bodyPr wrap="square" rtlCol="0">
            <a:spAutoFit/>
          </a:bodyPr>
          <a:lstStyle/>
          <a:p>
            <a:pPr marL="0" marR="0" algn="ctr">
              <a:spcBef>
                <a:spcPts val="0"/>
              </a:spcBef>
              <a:spcAft>
                <a:spcPts val="0"/>
              </a:spcAft>
            </a:pPr>
            <a:r>
              <a:rPr lang="en-US" sz="1600" b="1" u="sng" dirty="0">
                <a:solidFill>
                  <a:schemeClr val="accent5">
                    <a:lumMod val="50000"/>
                  </a:schemeClr>
                </a:solidFill>
              </a:rPr>
              <a:t>Ranee Chatterjee-Montgomery</a:t>
            </a:r>
            <a:br>
              <a:rPr lang="en-US" sz="1400" b="1" u="sng" dirty="0">
                <a:solidFill>
                  <a:schemeClr val="accent5">
                    <a:lumMod val="50000"/>
                  </a:schemeClr>
                </a:solidFill>
              </a:rPr>
            </a:br>
            <a:r>
              <a:rPr lang="en-US" sz="1400" dirty="0">
                <a:effectLst/>
                <a:latin typeface="Calibri" panose="020F0502020204030204" pitchFamily="34" charset="0"/>
                <a:ea typeface="Calibri" panose="020F0502020204030204" pitchFamily="34" charset="0"/>
              </a:rPr>
              <a:t>MD</a:t>
            </a:r>
          </a:p>
          <a:p>
            <a:pPr marL="0" marR="0" algn="ctr">
              <a:spcBef>
                <a:spcPts val="0"/>
              </a:spcBef>
              <a:spcAft>
                <a:spcPts val="0"/>
              </a:spcAft>
            </a:pPr>
            <a:r>
              <a:rPr lang="en-US" sz="1400" i="1" dirty="0">
                <a:effectLst/>
                <a:latin typeface="Calibri" panose="020F0502020204030204" pitchFamily="34" charset="0"/>
                <a:ea typeface="Calibri" panose="020F0502020204030204" pitchFamily="34" charset="0"/>
              </a:rPr>
              <a:t>Associate Professor of Medicine</a:t>
            </a:r>
          </a:p>
          <a:p>
            <a:pPr algn="ctr"/>
            <a:r>
              <a:rPr lang="en-US" sz="1400" i="1" dirty="0">
                <a:effectLst/>
                <a:latin typeface="Calibri" panose="020F0502020204030204" pitchFamily="34" charset="0"/>
                <a:ea typeface="Calibri" panose="020F0502020204030204" pitchFamily="34" charset="0"/>
              </a:rPr>
              <a:t>Duke Clinical and Translational Science Institute </a:t>
            </a:r>
            <a:endParaRPr lang="en-US" sz="1400" b="1" i="1" u="sng" dirty="0"/>
          </a:p>
        </p:txBody>
      </p:sp>
      <p:sp>
        <p:nvSpPr>
          <p:cNvPr id="21" name="TextBox 20">
            <a:extLst>
              <a:ext uri="{FF2B5EF4-FFF2-40B4-BE49-F238E27FC236}">
                <a16:creationId xmlns:a16="http://schemas.microsoft.com/office/drawing/2014/main" id="{8AC81858-EB4E-4CD1-96FD-F0BFE4B91F5A}"/>
              </a:ext>
            </a:extLst>
          </p:cNvPr>
          <p:cNvSpPr txBox="1"/>
          <p:nvPr/>
        </p:nvSpPr>
        <p:spPr>
          <a:xfrm>
            <a:off x="2263134" y="3827144"/>
            <a:ext cx="1773244" cy="2308324"/>
          </a:xfrm>
          <a:prstGeom prst="rect">
            <a:avLst/>
          </a:prstGeom>
          <a:noFill/>
          <a:ln>
            <a:noFill/>
          </a:ln>
        </p:spPr>
        <p:txBody>
          <a:bodyPr wrap="square" rtlCol="0">
            <a:spAutoFit/>
          </a:bodyPr>
          <a:lstStyle/>
          <a:p>
            <a:pPr algn="ctr"/>
            <a:r>
              <a:rPr lang="en-US" sz="1600" b="1" u="sng" dirty="0">
                <a:solidFill>
                  <a:schemeClr val="accent5">
                    <a:lumMod val="50000"/>
                  </a:schemeClr>
                </a:solidFill>
              </a:rPr>
              <a:t>Paul Harris</a:t>
            </a:r>
          </a:p>
          <a:p>
            <a:pPr algn="ctr"/>
            <a:r>
              <a:rPr lang="en-US" sz="1400" dirty="0"/>
              <a:t>PhD</a:t>
            </a:r>
            <a:br>
              <a:rPr lang="en-US" sz="1600" dirty="0"/>
            </a:br>
            <a:endParaRPr lang="en-US" sz="1600" dirty="0"/>
          </a:p>
          <a:p>
            <a:pPr algn="ctr"/>
            <a:r>
              <a:rPr lang="en-US" sz="1400" b="0" i="1" dirty="0">
                <a:solidFill>
                  <a:srgbClr val="333333"/>
                </a:solidFill>
                <a:effectLst/>
              </a:rPr>
              <a:t>Professor, </a:t>
            </a:r>
          </a:p>
          <a:p>
            <a:pPr algn="ctr"/>
            <a:r>
              <a:rPr lang="en-US" sz="1400" i="1" dirty="0">
                <a:solidFill>
                  <a:srgbClr val="333333"/>
                </a:solidFill>
              </a:rPr>
              <a:t>Director of</a:t>
            </a:r>
            <a:endParaRPr lang="en-US" sz="1400" b="0" i="1" dirty="0">
              <a:solidFill>
                <a:srgbClr val="333333"/>
              </a:solidFill>
              <a:effectLst/>
            </a:endParaRPr>
          </a:p>
          <a:p>
            <a:pPr algn="ctr"/>
            <a:r>
              <a:rPr lang="en-US" sz="1400" b="0" i="1" dirty="0">
                <a:solidFill>
                  <a:srgbClr val="333333"/>
                </a:solidFill>
                <a:effectLst/>
              </a:rPr>
              <a:t> Biomedical Informatics</a:t>
            </a:r>
          </a:p>
          <a:p>
            <a:pPr algn="ctr"/>
            <a:br>
              <a:rPr lang="en-US" sz="1400" b="0" i="1" u="none" strike="noStrike" baseline="0" dirty="0">
                <a:latin typeface="Calibri" panose="020F0502020204030204" pitchFamily="34" charset="0"/>
              </a:rPr>
            </a:br>
            <a:br>
              <a:rPr lang="en-US" sz="1400" b="0" i="1" u="none" strike="noStrike" baseline="0" dirty="0">
                <a:latin typeface="Calibri" panose="020F0502020204030204" pitchFamily="34" charset="0"/>
              </a:rPr>
            </a:br>
            <a:endParaRPr lang="en-US" sz="1400" b="0" i="1" u="none" strike="noStrike" baseline="0" dirty="0">
              <a:latin typeface="Calibri" panose="020F0502020204030204" pitchFamily="34" charset="0"/>
            </a:endParaRPr>
          </a:p>
        </p:txBody>
      </p:sp>
      <p:pic>
        <p:nvPicPr>
          <p:cNvPr id="27" name="Picture 26" descr="Text&#10;&#10;Description automatically generated">
            <a:extLst>
              <a:ext uri="{FF2B5EF4-FFF2-40B4-BE49-F238E27FC236}">
                <a16:creationId xmlns:a16="http://schemas.microsoft.com/office/drawing/2014/main" id="{C4AD0A30-A139-4F9F-A17B-B1AB2619F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572" y="223017"/>
            <a:ext cx="2212751" cy="807497"/>
          </a:xfrm>
          <a:prstGeom prst="rect">
            <a:avLst/>
          </a:prstGeom>
        </p:spPr>
      </p:pic>
      <p:pic>
        <p:nvPicPr>
          <p:cNvPr id="12" name="Picture 11">
            <a:extLst>
              <a:ext uri="{FF2B5EF4-FFF2-40B4-BE49-F238E27FC236}">
                <a16:creationId xmlns:a16="http://schemas.microsoft.com/office/drawing/2014/main" id="{7E63EFA7-514A-482D-BA76-95938E84407F}"/>
              </a:ext>
            </a:extLst>
          </p:cNvPr>
          <p:cNvPicPr>
            <a:picLocks noChangeAspect="1"/>
          </p:cNvPicPr>
          <p:nvPr/>
        </p:nvPicPr>
        <p:blipFill>
          <a:blip r:embed="rId6"/>
          <a:stretch>
            <a:fillRect/>
          </a:stretch>
        </p:blipFill>
        <p:spPr>
          <a:xfrm>
            <a:off x="549920" y="5811989"/>
            <a:ext cx="1138828" cy="1012291"/>
          </a:xfrm>
          <a:prstGeom prst="rect">
            <a:avLst/>
          </a:prstGeom>
        </p:spPr>
      </p:pic>
      <p:pic>
        <p:nvPicPr>
          <p:cNvPr id="15" name="Picture 14">
            <a:extLst>
              <a:ext uri="{FF2B5EF4-FFF2-40B4-BE49-F238E27FC236}">
                <a16:creationId xmlns:a16="http://schemas.microsoft.com/office/drawing/2014/main" id="{610E79F3-C439-4ACC-9DB6-877E0E64F017}"/>
              </a:ext>
            </a:extLst>
          </p:cNvPr>
          <p:cNvPicPr>
            <a:picLocks noChangeAspect="1"/>
          </p:cNvPicPr>
          <p:nvPr/>
        </p:nvPicPr>
        <p:blipFill>
          <a:blip r:embed="rId7"/>
          <a:stretch>
            <a:fillRect/>
          </a:stretch>
        </p:blipFill>
        <p:spPr>
          <a:xfrm>
            <a:off x="2528788" y="5788652"/>
            <a:ext cx="1014538" cy="1014538"/>
          </a:xfrm>
          <a:prstGeom prst="rect">
            <a:avLst/>
          </a:prstGeom>
        </p:spPr>
      </p:pic>
      <p:pic>
        <p:nvPicPr>
          <p:cNvPr id="29" name="Picture 28">
            <a:extLst>
              <a:ext uri="{FF2B5EF4-FFF2-40B4-BE49-F238E27FC236}">
                <a16:creationId xmlns:a16="http://schemas.microsoft.com/office/drawing/2014/main" id="{024442C3-D048-493E-ADC4-B36897A20E99}"/>
              </a:ext>
            </a:extLst>
          </p:cNvPr>
          <p:cNvPicPr>
            <a:picLocks noChangeAspect="1"/>
          </p:cNvPicPr>
          <p:nvPr/>
        </p:nvPicPr>
        <p:blipFill rotWithShape="1">
          <a:blip r:embed="rId8"/>
          <a:srcRect b="8629"/>
          <a:stretch/>
        </p:blipFill>
        <p:spPr>
          <a:xfrm>
            <a:off x="6160647" y="5904851"/>
            <a:ext cx="1834196" cy="841542"/>
          </a:xfrm>
          <a:prstGeom prst="rect">
            <a:avLst/>
          </a:prstGeom>
        </p:spPr>
      </p:pic>
      <p:pic>
        <p:nvPicPr>
          <p:cNvPr id="32" name="Picture 31">
            <a:extLst>
              <a:ext uri="{FF2B5EF4-FFF2-40B4-BE49-F238E27FC236}">
                <a16:creationId xmlns:a16="http://schemas.microsoft.com/office/drawing/2014/main" id="{7225AC62-465B-493D-AC91-94CAB02F4589}"/>
              </a:ext>
            </a:extLst>
          </p:cNvPr>
          <p:cNvPicPr>
            <a:picLocks noChangeAspect="1"/>
          </p:cNvPicPr>
          <p:nvPr/>
        </p:nvPicPr>
        <p:blipFill>
          <a:blip r:embed="rId9"/>
          <a:stretch>
            <a:fillRect/>
          </a:stretch>
        </p:blipFill>
        <p:spPr>
          <a:xfrm>
            <a:off x="9760503" y="6095407"/>
            <a:ext cx="2330174" cy="460430"/>
          </a:xfrm>
          <a:prstGeom prst="rect">
            <a:avLst/>
          </a:prstGeom>
        </p:spPr>
      </p:pic>
      <p:pic>
        <p:nvPicPr>
          <p:cNvPr id="35" name="Picture 34">
            <a:extLst>
              <a:ext uri="{FF2B5EF4-FFF2-40B4-BE49-F238E27FC236}">
                <a16:creationId xmlns:a16="http://schemas.microsoft.com/office/drawing/2014/main" id="{8BEA1577-79E2-4F9E-A9F9-12D0A53F753D}"/>
              </a:ext>
            </a:extLst>
          </p:cNvPr>
          <p:cNvPicPr>
            <a:picLocks noChangeAspect="1"/>
          </p:cNvPicPr>
          <p:nvPr/>
        </p:nvPicPr>
        <p:blipFill>
          <a:blip r:embed="rId10"/>
          <a:stretch>
            <a:fillRect/>
          </a:stretch>
        </p:blipFill>
        <p:spPr>
          <a:xfrm>
            <a:off x="3893965" y="6007442"/>
            <a:ext cx="2072990" cy="636360"/>
          </a:xfrm>
          <a:prstGeom prst="rect">
            <a:avLst/>
          </a:prstGeom>
        </p:spPr>
      </p:pic>
      <p:pic>
        <p:nvPicPr>
          <p:cNvPr id="37" name="Picture 36">
            <a:extLst>
              <a:ext uri="{FF2B5EF4-FFF2-40B4-BE49-F238E27FC236}">
                <a16:creationId xmlns:a16="http://schemas.microsoft.com/office/drawing/2014/main" id="{F1D09ECD-F19F-476E-8968-07CD825CD913}"/>
              </a:ext>
            </a:extLst>
          </p:cNvPr>
          <p:cNvPicPr>
            <a:picLocks noChangeAspect="1"/>
          </p:cNvPicPr>
          <p:nvPr/>
        </p:nvPicPr>
        <p:blipFill>
          <a:blip r:embed="rId11"/>
          <a:stretch>
            <a:fillRect/>
          </a:stretch>
        </p:blipFill>
        <p:spPr>
          <a:xfrm>
            <a:off x="8211324" y="5859930"/>
            <a:ext cx="1387105" cy="879955"/>
          </a:xfrm>
          <a:prstGeom prst="rect">
            <a:avLst/>
          </a:prstGeom>
        </p:spPr>
      </p:pic>
      <p:pic>
        <p:nvPicPr>
          <p:cNvPr id="2050" name="Picture 2" descr="Paul Harris, PhD, FACMI, FIAHSI | Department of Biomedical Informatics">
            <a:extLst>
              <a:ext uri="{FF2B5EF4-FFF2-40B4-BE49-F238E27FC236}">
                <a16:creationId xmlns:a16="http://schemas.microsoft.com/office/drawing/2014/main" id="{FA35B479-4506-4DD8-8A3C-6795D342919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273" t="7988" r="24179" b="38208"/>
          <a:stretch/>
        </p:blipFill>
        <p:spPr bwMode="auto">
          <a:xfrm>
            <a:off x="2193555" y="1399707"/>
            <a:ext cx="1769474" cy="22802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 – BIOS">
            <a:extLst>
              <a:ext uri="{FF2B5EF4-FFF2-40B4-BE49-F238E27FC236}">
                <a16:creationId xmlns:a16="http://schemas.microsoft.com/office/drawing/2014/main" id="{A743DB86-8026-462B-8761-AA30313A43F2}"/>
              </a:ext>
            </a:extLst>
          </p:cNvPr>
          <p:cNvPicPr>
            <a:picLocks noChangeArrowheads="1"/>
          </p:cNvPicPr>
          <p:nvPr/>
        </p:nvPicPr>
        <p:blipFill rotWithShape="1">
          <a:blip r:embed="rId13">
            <a:extLst>
              <a:ext uri="{28A0092B-C50C-407E-A947-70E740481C1C}">
                <a14:useLocalDpi xmlns:a14="http://schemas.microsoft.com/office/drawing/2010/main" val="0"/>
              </a:ext>
            </a:extLst>
          </a:blip>
          <a:srcRect l="13213" t="-1518" r="10615" b="11652"/>
          <a:stretch/>
        </p:blipFill>
        <p:spPr bwMode="auto">
          <a:xfrm>
            <a:off x="8152426" y="1348720"/>
            <a:ext cx="1808839" cy="23167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anee Chatterjee Montgomery, MD, MPH | Internal Medicine Doctor | Duke  Health">
            <a:extLst>
              <a:ext uri="{FF2B5EF4-FFF2-40B4-BE49-F238E27FC236}">
                <a16:creationId xmlns:a16="http://schemas.microsoft.com/office/drawing/2014/main" id="{C4CD0047-B9DF-4250-A5E3-A8AE5418D59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4654" b="17586"/>
          <a:stretch/>
        </p:blipFill>
        <p:spPr bwMode="auto">
          <a:xfrm>
            <a:off x="10105405" y="1407802"/>
            <a:ext cx="1911618" cy="22337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7C47164-9263-1FEF-C3F5-DFEB5B67B2D8}"/>
              </a:ext>
            </a:extLst>
          </p:cNvPr>
          <p:cNvPicPr>
            <a:picLocks noChangeAspect="1"/>
          </p:cNvPicPr>
          <p:nvPr/>
        </p:nvPicPr>
        <p:blipFill rotWithShape="1">
          <a:blip r:embed="rId15"/>
          <a:srcRect l="6319" r="9762"/>
          <a:stretch/>
        </p:blipFill>
        <p:spPr>
          <a:xfrm>
            <a:off x="6149411" y="1356683"/>
            <a:ext cx="1858875" cy="2335526"/>
          </a:xfrm>
          <a:prstGeom prst="rect">
            <a:avLst/>
          </a:prstGeom>
        </p:spPr>
      </p:pic>
    </p:spTree>
    <p:extLst>
      <p:ext uri="{BB962C8B-B14F-4D97-AF65-F5344CB8AC3E}">
        <p14:creationId xmlns:p14="http://schemas.microsoft.com/office/powerpoint/2010/main" val="85415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D20D-F341-CCFC-82DB-8902CFED1CDB}"/>
              </a:ext>
            </a:extLst>
          </p:cNvPr>
          <p:cNvSpPr>
            <a:spLocks noGrp="1"/>
          </p:cNvSpPr>
          <p:nvPr>
            <p:ph type="title"/>
          </p:nvPr>
        </p:nvSpPr>
        <p:spPr>
          <a:xfrm>
            <a:off x="3168366" y="365125"/>
            <a:ext cx="5987991" cy="1325563"/>
          </a:xfrm>
        </p:spPr>
        <p:txBody>
          <a:bodyPr/>
          <a:lstStyle/>
          <a:p>
            <a:pPr algn="ctr"/>
            <a:r>
              <a:rPr lang="en-US" dirty="0"/>
              <a:t>Agenda</a:t>
            </a:r>
          </a:p>
        </p:txBody>
      </p:sp>
      <p:sp>
        <p:nvSpPr>
          <p:cNvPr id="3" name="Content Placeholder 2">
            <a:extLst>
              <a:ext uri="{FF2B5EF4-FFF2-40B4-BE49-F238E27FC236}">
                <a16:creationId xmlns:a16="http://schemas.microsoft.com/office/drawing/2014/main" id="{4A7F9C64-4C51-6078-9C49-48821325E6EC}"/>
              </a:ext>
            </a:extLst>
          </p:cNvPr>
          <p:cNvSpPr>
            <a:spLocks noGrp="1"/>
          </p:cNvSpPr>
          <p:nvPr>
            <p:ph idx="1"/>
          </p:nvPr>
        </p:nvSpPr>
        <p:spPr>
          <a:xfrm>
            <a:off x="3692610" y="1788555"/>
            <a:ext cx="4806780" cy="4351338"/>
          </a:xfrm>
        </p:spPr>
        <p:txBody>
          <a:bodyPr/>
          <a:lstStyle/>
          <a:p>
            <a:pPr marL="0" indent="0" algn="ctr">
              <a:lnSpc>
                <a:spcPct val="150000"/>
              </a:lnSpc>
              <a:buNone/>
            </a:pPr>
            <a:r>
              <a:rPr lang="en-US" dirty="0"/>
              <a:t>Welcome &amp; Introductions</a:t>
            </a:r>
          </a:p>
          <a:p>
            <a:pPr marL="0" indent="0" algn="ctr">
              <a:lnSpc>
                <a:spcPct val="150000"/>
              </a:lnSpc>
              <a:buNone/>
            </a:pPr>
            <a:r>
              <a:rPr lang="en-US" dirty="0"/>
              <a:t>Project Overview</a:t>
            </a:r>
          </a:p>
          <a:p>
            <a:pPr marL="0" indent="0" algn="ctr">
              <a:lnSpc>
                <a:spcPct val="150000"/>
              </a:lnSpc>
              <a:buNone/>
            </a:pPr>
            <a:r>
              <a:rPr lang="en-US" dirty="0"/>
              <a:t>Implementation</a:t>
            </a:r>
          </a:p>
          <a:p>
            <a:pPr marL="0" indent="0" algn="ctr">
              <a:lnSpc>
                <a:spcPct val="150000"/>
              </a:lnSpc>
              <a:buNone/>
            </a:pPr>
            <a:r>
              <a:rPr lang="en-US" dirty="0"/>
              <a:t>Q&amp;A</a:t>
            </a:r>
          </a:p>
        </p:txBody>
      </p:sp>
    </p:spTree>
    <p:extLst>
      <p:ext uri="{BB962C8B-B14F-4D97-AF65-F5344CB8AC3E}">
        <p14:creationId xmlns:p14="http://schemas.microsoft.com/office/powerpoint/2010/main" val="360418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E3B87-C30B-5959-02AB-383860C1319F}"/>
              </a:ext>
            </a:extLst>
          </p:cNvPr>
          <p:cNvSpPr txBox="1">
            <a:spLocks/>
          </p:cNvSpPr>
          <p:nvPr/>
        </p:nvSpPr>
        <p:spPr>
          <a:xfrm>
            <a:off x="2863322" y="716701"/>
            <a:ext cx="8897754"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Why Survey Research Participants with RPPS?</a:t>
            </a:r>
          </a:p>
        </p:txBody>
      </p:sp>
      <p:sp>
        <p:nvSpPr>
          <p:cNvPr id="4" name="TextBox 3">
            <a:extLst>
              <a:ext uri="{FF2B5EF4-FFF2-40B4-BE49-F238E27FC236}">
                <a16:creationId xmlns:a16="http://schemas.microsoft.com/office/drawing/2014/main" id="{58E1EDE1-50AE-E4AD-F193-753DC3E3CB88}"/>
              </a:ext>
            </a:extLst>
          </p:cNvPr>
          <p:cNvSpPr txBox="1"/>
          <p:nvPr/>
        </p:nvSpPr>
        <p:spPr>
          <a:xfrm>
            <a:off x="68435" y="6474859"/>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sp>
        <p:nvSpPr>
          <p:cNvPr id="6" name="Content Placeholder 5">
            <a:extLst>
              <a:ext uri="{FF2B5EF4-FFF2-40B4-BE49-F238E27FC236}">
                <a16:creationId xmlns:a16="http://schemas.microsoft.com/office/drawing/2014/main" id="{8FB22E36-6E0B-EB58-709C-39EDD98A5A72}"/>
              </a:ext>
            </a:extLst>
          </p:cNvPr>
          <p:cNvSpPr>
            <a:spLocks noGrp="1"/>
          </p:cNvSpPr>
          <p:nvPr>
            <p:ph idx="1"/>
          </p:nvPr>
        </p:nvSpPr>
        <p:spPr>
          <a:xfrm>
            <a:off x="1534510" y="1825625"/>
            <a:ext cx="9819290" cy="4351338"/>
          </a:xfrm>
        </p:spPr>
        <p:txBody>
          <a:bodyPr>
            <a:normAutofit fontScale="85000" lnSpcReduction="20000"/>
          </a:bodyPr>
          <a:lstStyle/>
          <a:p>
            <a:pPr rtl="0" fontAlgn="base">
              <a:lnSpc>
                <a:spcPct val="150000"/>
              </a:lnSpc>
              <a:spcBef>
                <a:spcPts val="0"/>
              </a:spcBef>
              <a:spcAft>
                <a:spcPts val="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Is consent effective?</a:t>
            </a:r>
          </a:p>
          <a:p>
            <a:pPr rtl="0" fontAlgn="base">
              <a:lnSpc>
                <a:spcPct val="150000"/>
              </a:lnSpc>
              <a:spcBef>
                <a:spcPts val="0"/>
              </a:spcBef>
              <a:spcAft>
                <a:spcPts val="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Are participants having a positive experience? </a:t>
            </a:r>
          </a:p>
          <a:p>
            <a:pPr rtl="0" fontAlgn="base">
              <a:lnSpc>
                <a:spcPct val="150000"/>
              </a:lnSpc>
              <a:spcBef>
                <a:spcPts val="0"/>
              </a:spcBef>
              <a:spcAft>
                <a:spcPts val="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How to improve recruitment?</a:t>
            </a:r>
          </a:p>
          <a:p>
            <a:pPr rtl="0" fontAlgn="base">
              <a:lnSpc>
                <a:spcPct val="150000"/>
              </a:lnSpc>
              <a:spcBef>
                <a:spcPts val="0"/>
              </a:spcBef>
              <a:spcAft>
                <a:spcPts val="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How to improve retention?</a:t>
            </a:r>
          </a:p>
          <a:p>
            <a:pPr rtl="0" fontAlgn="base">
              <a:lnSpc>
                <a:spcPct val="150000"/>
              </a:lnSpc>
              <a:spcBef>
                <a:spcPts val="0"/>
              </a:spcBef>
              <a:spcAft>
                <a:spcPts val="400"/>
              </a:spcAft>
              <a:buFont typeface="Arial" panose="020B0604020202020204" pitchFamily="34" charset="0"/>
              <a:buChar char="•"/>
            </a:pPr>
            <a:r>
              <a:rPr lang="en-US" sz="1800" dirty="0">
                <a:solidFill>
                  <a:srgbClr val="000000"/>
                </a:solidFill>
                <a:latin typeface="Arial" panose="020B0604020202020204" pitchFamily="34" charset="0"/>
              </a:rPr>
              <a:t>Are different groups of participants have different experiences?</a:t>
            </a:r>
          </a:p>
          <a:p>
            <a:pPr rtl="0" fontAlgn="base">
              <a:lnSpc>
                <a:spcPct val="150000"/>
              </a:lnSpc>
              <a:spcBef>
                <a:spcPts val="0"/>
              </a:spcBef>
              <a:spcAft>
                <a:spcPts val="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What is the </a:t>
            </a:r>
            <a:r>
              <a:rPr lang="en-US" sz="1800" dirty="0">
                <a:solidFill>
                  <a:srgbClr val="000000"/>
                </a:solidFill>
                <a:latin typeface="Arial" panose="020B0604020202020204" pitchFamily="34" charset="0"/>
              </a:rPr>
              <a:t>experience of minorities and underrepresented groups? </a:t>
            </a:r>
          </a:p>
          <a:p>
            <a:pPr rtl="0" fontAlgn="base">
              <a:lnSpc>
                <a:spcPct val="150000"/>
              </a:lnSpc>
              <a:spcBef>
                <a:spcPts val="0"/>
              </a:spcBef>
              <a:spcAft>
                <a:spcPts val="400"/>
              </a:spcAft>
              <a:buFont typeface="Arial" panose="020B0604020202020204" pitchFamily="34" charset="0"/>
              <a:buChar char="•"/>
            </a:pPr>
            <a:r>
              <a:rPr lang="en-US" sz="1800" dirty="0">
                <a:solidFill>
                  <a:srgbClr val="000000"/>
                </a:solidFill>
                <a:latin typeface="Arial" panose="020B0604020202020204" pitchFamily="34" charset="0"/>
              </a:rPr>
              <a:t>How effective or impactful are current engagement, recruitment, etc. initiatives?</a:t>
            </a:r>
          </a:p>
          <a:p>
            <a:pPr rtl="0" fontAlgn="base">
              <a:lnSpc>
                <a:spcPct val="150000"/>
              </a:lnSpc>
              <a:spcBef>
                <a:spcPts val="0"/>
              </a:spcBef>
              <a:spcAft>
                <a:spcPts val="400"/>
              </a:spcAft>
              <a:buFont typeface="Arial" panose="020B0604020202020204" pitchFamily="34" charset="0"/>
              <a:buChar char="•"/>
            </a:pPr>
            <a:r>
              <a:rPr lang="en-US" sz="1800" dirty="0">
                <a:solidFill>
                  <a:srgbClr val="000000"/>
                </a:solidFill>
                <a:latin typeface="Arial" panose="020B0604020202020204" pitchFamily="34" charset="0"/>
              </a:rPr>
              <a:t>Asking participants builds trust</a:t>
            </a:r>
          </a:p>
          <a:p>
            <a:pPr rtl="0" fontAlgn="base">
              <a:lnSpc>
                <a:spcPct val="150000"/>
              </a:lnSpc>
              <a:spcBef>
                <a:spcPts val="0"/>
              </a:spcBef>
              <a:spcAft>
                <a:spcPts val="400"/>
              </a:spcAft>
              <a:buFont typeface="Arial" panose="020B0604020202020204" pitchFamily="34" charset="0"/>
              <a:buChar char="•"/>
            </a:pPr>
            <a:r>
              <a:rPr lang="en-US" sz="1800" dirty="0">
                <a:solidFill>
                  <a:srgbClr val="000000"/>
                </a:solidFill>
                <a:latin typeface="Arial" panose="020B0604020202020204" pitchFamily="34" charset="0"/>
              </a:rPr>
              <a:t>Engaging communities in acting on results builds trust</a:t>
            </a:r>
          </a:p>
          <a:p>
            <a:pPr rtl="0" fontAlgn="base">
              <a:lnSpc>
                <a:spcPct val="150000"/>
              </a:lnSpc>
              <a:spcBef>
                <a:spcPts val="0"/>
              </a:spcBef>
              <a:spcAft>
                <a:spcPts val="400"/>
              </a:spcAft>
              <a:buFont typeface="Arial" panose="020B0604020202020204" pitchFamily="34" charset="0"/>
              <a:buChar char="•"/>
            </a:pPr>
            <a:r>
              <a:rPr lang="en-US" sz="1800" dirty="0">
                <a:solidFill>
                  <a:srgbClr val="000000"/>
                </a:solidFill>
                <a:latin typeface="Arial" panose="020B0604020202020204" pitchFamily="34" charset="0"/>
              </a:rPr>
              <a:t>Identify high performance/best practices</a:t>
            </a:r>
          </a:p>
          <a:p>
            <a:pPr rtl="0" fontAlgn="base">
              <a:lnSpc>
                <a:spcPct val="150000"/>
              </a:lnSpc>
              <a:spcBef>
                <a:spcPts val="0"/>
              </a:spcBef>
              <a:spcAft>
                <a:spcPts val="400"/>
              </a:spcAft>
              <a:buFont typeface="Arial" panose="020B0604020202020204" pitchFamily="34" charset="0"/>
              <a:buChar char="•"/>
            </a:pPr>
            <a:r>
              <a:rPr lang="en-US" sz="1800" dirty="0">
                <a:solidFill>
                  <a:srgbClr val="000000"/>
                </a:solidFill>
                <a:latin typeface="Arial" panose="020B0604020202020204" pitchFamily="34" charset="0"/>
              </a:rPr>
              <a:t>Identify opportunities to improve research</a:t>
            </a:r>
          </a:p>
          <a:p>
            <a:pPr rtl="0" fontAlgn="base">
              <a:lnSpc>
                <a:spcPct val="150000"/>
              </a:lnSpc>
              <a:spcBef>
                <a:spcPts val="0"/>
              </a:spcBef>
              <a:spcAft>
                <a:spcPts val="400"/>
              </a:spcAft>
              <a:buFont typeface="Arial" panose="020B0604020202020204" pitchFamily="34" charset="0"/>
              <a:buChar char="•"/>
            </a:pPr>
            <a:r>
              <a:rPr lang="en-US" sz="1800" dirty="0">
                <a:solidFill>
                  <a:srgbClr val="000000"/>
                </a:solidFill>
                <a:latin typeface="Arial" panose="020B0604020202020204" pitchFamily="34" charset="0"/>
              </a:rPr>
              <a:t>How do we compare to other sites?  Are there common opportunities across the Consortium?</a:t>
            </a:r>
          </a:p>
          <a:p>
            <a:pPr rtl="0" fontAlgn="base">
              <a:spcBef>
                <a:spcPts val="0"/>
              </a:spcBef>
              <a:spcAft>
                <a:spcPts val="400"/>
              </a:spcAft>
              <a:buFont typeface="Arial" panose="020B0604020202020204" pitchFamily="34" charset="0"/>
              <a:buChar char="•"/>
            </a:pPr>
            <a:endParaRPr lang="en-US" sz="1800" dirty="0">
              <a:solidFill>
                <a:srgbClr val="000000"/>
              </a:solidFill>
              <a:latin typeface="Arial" panose="020B0604020202020204" pitchFamily="34" charset="0"/>
            </a:endParaRPr>
          </a:p>
          <a:p>
            <a:pPr rtl="0" fontAlgn="base">
              <a:spcBef>
                <a:spcPts val="0"/>
              </a:spcBef>
              <a:spcAft>
                <a:spcPts val="40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7239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32A9B82-5C0D-1B4C-9EE8-6118DC336F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0747" r="-876"/>
          <a:stretch/>
        </p:blipFill>
        <p:spPr bwMode="auto">
          <a:xfrm>
            <a:off x="4729391" y="39801"/>
            <a:ext cx="3557236" cy="6778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E1EDE1-50AE-E4AD-F193-753DC3E3CB88}"/>
              </a:ext>
            </a:extLst>
          </p:cNvPr>
          <p:cNvSpPr txBox="1"/>
          <p:nvPr/>
        </p:nvSpPr>
        <p:spPr>
          <a:xfrm>
            <a:off x="68435" y="6474859"/>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spTree>
    <p:extLst>
      <p:ext uri="{BB962C8B-B14F-4D97-AF65-F5344CB8AC3E}">
        <p14:creationId xmlns:p14="http://schemas.microsoft.com/office/powerpoint/2010/main" val="344609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D9F3-3BE3-A9B4-524C-975690B33386}"/>
              </a:ext>
            </a:extLst>
          </p:cNvPr>
          <p:cNvSpPr>
            <a:spLocks noGrp="1"/>
          </p:cNvSpPr>
          <p:nvPr>
            <p:ph type="title"/>
          </p:nvPr>
        </p:nvSpPr>
        <p:spPr>
          <a:xfrm>
            <a:off x="3805882" y="365125"/>
            <a:ext cx="7547918" cy="1325563"/>
          </a:xfrm>
        </p:spPr>
        <p:txBody>
          <a:bodyPr/>
          <a:lstStyle/>
          <a:p>
            <a:r>
              <a:rPr lang="en-US" dirty="0"/>
              <a:t>Value Proposition</a:t>
            </a:r>
          </a:p>
        </p:txBody>
      </p:sp>
      <p:sp>
        <p:nvSpPr>
          <p:cNvPr id="3" name="Content Placeholder 2">
            <a:extLst>
              <a:ext uri="{FF2B5EF4-FFF2-40B4-BE49-F238E27FC236}">
                <a16:creationId xmlns:a16="http://schemas.microsoft.com/office/drawing/2014/main" id="{A410FB83-201C-2209-B073-9A49C8DA9683}"/>
              </a:ext>
            </a:extLst>
          </p:cNvPr>
          <p:cNvSpPr>
            <a:spLocks noGrp="1"/>
          </p:cNvSpPr>
          <p:nvPr>
            <p:ph idx="1"/>
          </p:nvPr>
        </p:nvSpPr>
        <p:spPr>
          <a:xfrm>
            <a:off x="2490952" y="1825625"/>
            <a:ext cx="8862847" cy="4351338"/>
          </a:xfrm>
        </p:spPr>
        <p:txBody>
          <a:bodyPr>
            <a:normAutofit lnSpcReduction="10000"/>
          </a:bodyPr>
          <a:lstStyle/>
          <a:p>
            <a:pPr marL="0" indent="0">
              <a:buNone/>
            </a:pPr>
            <a:r>
              <a:rPr lang="en-US" dirty="0"/>
              <a:t>Why haven’t we all done it already?</a:t>
            </a:r>
          </a:p>
          <a:p>
            <a:pPr marL="0" indent="0">
              <a:buNone/>
            </a:pPr>
            <a:endParaRPr lang="en-US" dirty="0"/>
          </a:p>
          <a:p>
            <a:pPr lvl="1"/>
            <a:r>
              <a:rPr lang="en-US" dirty="0"/>
              <a:t>which survey?</a:t>
            </a:r>
          </a:p>
          <a:p>
            <a:pPr lvl="1"/>
            <a:r>
              <a:rPr lang="en-US" dirty="0"/>
              <a:t>which participants?</a:t>
            </a:r>
          </a:p>
          <a:p>
            <a:pPr lvl="1"/>
            <a:r>
              <a:rPr lang="en-US" dirty="0"/>
              <a:t>how to sample?</a:t>
            </a:r>
          </a:p>
          <a:p>
            <a:pPr lvl="1"/>
            <a:r>
              <a:rPr lang="en-US" dirty="0"/>
              <a:t>how to send?</a:t>
            </a:r>
          </a:p>
          <a:p>
            <a:pPr lvl="1"/>
            <a:r>
              <a:rPr lang="en-US" dirty="0"/>
              <a:t>when to send?</a:t>
            </a:r>
          </a:p>
          <a:p>
            <a:pPr lvl="1"/>
            <a:r>
              <a:rPr lang="en-US" dirty="0"/>
              <a:t>how to analyze data?</a:t>
            </a:r>
          </a:p>
          <a:p>
            <a:pPr lvl="1"/>
            <a:r>
              <a:rPr lang="en-US" dirty="0"/>
              <a:t>what do the scores mean?</a:t>
            </a:r>
          </a:p>
          <a:p>
            <a:pPr lvl="1"/>
            <a:r>
              <a:rPr lang="en-US" dirty="0"/>
              <a:t>are there any benchmarks?</a:t>
            </a:r>
          </a:p>
          <a:p>
            <a:pPr lvl="1"/>
            <a:r>
              <a:rPr lang="en-US" dirty="0"/>
              <a:t>how to use the data?</a:t>
            </a:r>
          </a:p>
          <a:p>
            <a:pPr lvl="2"/>
            <a:endParaRPr lang="en-US" dirty="0"/>
          </a:p>
        </p:txBody>
      </p:sp>
    </p:spTree>
    <p:extLst>
      <p:ext uri="{BB962C8B-B14F-4D97-AF65-F5344CB8AC3E}">
        <p14:creationId xmlns:p14="http://schemas.microsoft.com/office/powerpoint/2010/main" val="300962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C14-328D-F5E7-E2FD-8A9C8D742A31}"/>
              </a:ext>
            </a:extLst>
          </p:cNvPr>
          <p:cNvSpPr>
            <a:spLocks noGrp="1"/>
          </p:cNvSpPr>
          <p:nvPr>
            <p:ph type="title"/>
          </p:nvPr>
        </p:nvSpPr>
        <p:spPr>
          <a:xfrm>
            <a:off x="2957048" y="353336"/>
            <a:ext cx="6277903" cy="1325563"/>
          </a:xfrm>
        </p:spPr>
        <p:txBody>
          <a:bodyPr/>
          <a:lstStyle/>
          <a:p>
            <a:pPr algn="ctr"/>
            <a:r>
              <a:rPr lang="en-US" dirty="0"/>
              <a:t>EPV Project Aims</a:t>
            </a:r>
          </a:p>
        </p:txBody>
      </p:sp>
      <p:sp>
        <p:nvSpPr>
          <p:cNvPr id="3" name="Content Placeholder 2">
            <a:extLst>
              <a:ext uri="{FF2B5EF4-FFF2-40B4-BE49-F238E27FC236}">
                <a16:creationId xmlns:a16="http://schemas.microsoft.com/office/drawing/2014/main" id="{34E0D20F-5D16-0E3C-AB20-CF680A582964}"/>
              </a:ext>
            </a:extLst>
          </p:cNvPr>
          <p:cNvSpPr>
            <a:spLocks noGrp="1"/>
          </p:cNvSpPr>
          <p:nvPr>
            <p:ph idx="1"/>
          </p:nvPr>
        </p:nvSpPr>
        <p:spPr>
          <a:xfrm>
            <a:off x="838200" y="1678899"/>
            <a:ext cx="9924738" cy="1986196"/>
          </a:xfrm>
        </p:spPr>
        <p:txBody>
          <a:bodyPr>
            <a:normAutofit fontScale="92500" lnSpcReduction="20000"/>
          </a:bodyPr>
          <a:lstStyle/>
          <a:p>
            <a:pPr marL="0" indent="0">
              <a:lnSpc>
                <a:spcPct val="150000"/>
              </a:lnSpc>
              <a:spcAft>
                <a:spcPts val="1200"/>
              </a:spcAft>
              <a:buNone/>
            </a:pPr>
            <a:r>
              <a:rPr lang="en-US" sz="2800" b="1" dirty="0"/>
              <a:t>Specific Aims: </a:t>
            </a:r>
          </a:p>
          <a:p>
            <a:pPr marL="0" lvl="0" indent="0">
              <a:lnSpc>
                <a:spcPct val="110000"/>
              </a:lnSpc>
              <a:spcBef>
                <a:spcPts val="0"/>
              </a:spcBef>
              <a:spcAft>
                <a:spcPts val="1200"/>
              </a:spcAft>
              <a:buNone/>
            </a:pPr>
            <a:r>
              <a:rPr lang="en-US" sz="2600" b="1" dirty="0"/>
              <a:t>1. Develop</a:t>
            </a:r>
            <a:r>
              <a:rPr lang="en-US" sz="2600" dirty="0"/>
              <a:t> a novel Research Participant Perception Survey/REDCap (RPPS/REDCap) collaborative infrastructure, tools, and standard implementation models.</a:t>
            </a:r>
          </a:p>
          <a:p>
            <a:endParaRPr lang="en-US" dirty="0"/>
          </a:p>
        </p:txBody>
      </p:sp>
      <p:sp>
        <p:nvSpPr>
          <p:cNvPr id="5" name="TextBox 4">
            <a:extLst>
              <a:ext uri="{FF2B5EF4-FFF2-40B4-BE49-F238E27FC236}">
                <a16:creationId xmlns:a16="http://schemas.microsoft.com/office/drawing/2014/main" id="{B362AA81-D4A6-6B8D-3672-B43D751B3A55}"/>
              </a:ext>
            </a:extLst>
          </p:cNvPr>
          <p:cNvSpPr txBox="1"/>
          <p:nvPr/>
        </p:nvSpPr>
        <p:spPr>
          <a:xfrm>
            <a:off x="68435" y="6492875"/>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sp>
        <p:nvSpPr>
          <p:cNvPr id="4" name="TextBox 3">
            <a:extLst>
              <a:ext uri="{FF2B5EF4-FFF2-40B4-BE49-F238E27FC236}">
                <a16:creationId xmlns:a16="http://schemas.microsoft.com/office/drawing/2014/main" id="{2E1D1672-8159-E9EC-3F32-B128431803AE}"/>
              </a:ext>
            </a:extLst>
          </p:cNvPr>
          <p:cNvSpPr txBox="1"/>
          <p:nvPr/>
        </p:nvSpPr>
        <p:spPr>
          <a:xfrm>
            <a:off x="838200" y="3428013"/>
            <a:ext cx="9924738" cy="1818959"/>
          </a:xfrm>
          <a:prstGeom prst="rect">
            <a:avLst/>
          </a:prstGeom>
          <a:noFill/>
        </p:spPr>
        <p:txBody>
          <a:bodyPr wrap="square" rtlCol="0">
            <a:spAutoFit/>
          </a:bodyPr>
          <a:lstStyle/>
          <a:p>
            <a:pPr lvl="0">
              <a:lnSpc>
                <a:spcPct val="110000"/>
              </a:lnSpc>
              <a:spcBef>
                <a:spcPts val="0"/>
              </a:spcBef>
              <a:spcAft>
                <a:spcPts val="1800"/>
              </a:spcAft>
            </a:pPr>
            <a:r>
              <a:rPr lang="en-US" sz="2400" b="1" dirty="0"/>
              <a:t>2. Demonstrate</a:t>
            </a:r>
            <a:r>
              <a:rPr lang="en-US" sz="2400" dirty="0"/>
              <a:t> that the collaborative RPPS/REDCap infrastructure and implementation model is an effective approach to collect local and national benchmarks and actionable data.</a:t>
            </a:r>
          </a:p>
          <a:p>
            <a:endParaRPr lang="en-US" dirty="0"/>
          </a:p>
        </p:txBody>
      </p:sp>
      <p:sp>
        <p:nvSpPr>
          <p:cNvPr id="7" name="TextBox 6">
            <a:extLst>
              <a:ext uri="{FF2B5EF4-FFF2-40B4-BE49-F238E27FC236}">
                <a16:creationId xmlns:a16="http://schemas.microsoft.com/office/drawing/2014/main" id="{910F93BE-79E7-2946-F5FF-76BDC6E88BF0}"/>
              </a:ext>
            </a:extLst>
          </p:cNvPr>
          <p:cNvSpPr txBox="1"/>
          <p:nvPr/>
        </p:nvSpPr>
        <p:spPr>
          <a:xfrm>
            <a:off x="838200" y="4860211"/>
            <a:ext cx="9924738" cy="1107996"/>
          </a:xfrm>
          <a:prstGeom prst="rect">
            <a:avLst/>
          </a:prstGeom>
          <a:noFill/>
        </p:spPr>
        <p:txBody>
          <a:bodyPr wrap="square" rtlCol="0">
            <a:spAutoFit/>
          </a:bodyPr>
          <a:lstStyle/>
          <a:p>
            <a:r>
              <a:rPr lang="en-US" sz="2400" b="1" dirty="0"/>
              <a:t>3. Disseminate</a:t>
            </a:r>
            <a:r>
              <a:rPr lang="en-US" sz="2400" dirty="0"/>
              <a:t> the infrastructure, catalyze research-on-research and transform evaluation by empowering the participant voice.</a:t>
            </a:r>
          </a:p>
          <a:p>
            <a:endParaRPr lang="en-US" dirty="0"/>
          </a:p>
        </p:txBody>
      </p:sp>
    </p:spTree>
    <p:extLst>
      <p:ext uri="{BB962C8B-B14F-4D97-AF65-F5344CB8AC3E}">
        <p14:creationId xmlns:p14="http://schemas.microsoft.com/office/powerpoint/2010/main" val="179081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041B5B7-EF4C-4410-2DE3-4AB9482989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6" t="5697"/>
          <a:stretch/>
        </p:blipFill>
        <p:spPr bwMode="auto">
          <a:xfrm>
            <a:off x="1304628" y="308327"/>
            <a:ext cx="9582744" cy="6409173"/>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5F378497-D488-2C89-D2BD-D1AEA67D98F8}"/>
              </a:ext>
            </a:extLst>
          </p:cNvPr>
          <p:cNvSpPr txBox="1"/>
          <p:nvPr/>
        </p:nvSpPr>
        <p:spPr>
          <a:xfrm>
            <a:off x="68435" y="6471279"/>
            <a:ext cx="3099931" cy="246221"/>
          </a:xfrm>
          <a:prstGeom prst="rect">
            <a:avLst/>
          </a:prstGeom>
          <a:noFill/>
        </p:spPr>
        <p:txBody>
          <a:bodyPr wrap="square">
            <a:spAutoFit/>
          </a:bodyPr>
          <a:lstStyle/>
          <a:p>
            <a:r>
              <a:rPr lang="en-US" sz="1000" dirty="0">
                <a:solidFill>
                  <a:schemeClr val="bg1">
                    <a:lumMod val="50000"/>
                  </a:schemeClr>
                </a:solidFill>
              </a:rPr>
              <a:t>Supported in part by NIH/NCATS Grant # U01TR003206</a:t>
            </a:r>
            <a:endParaRPr lang="en-US" sz="1000" dirty="0"/>
          </a:p>
        </p:txBody>
      </p:sp>
    </p:spTree>
    <p:extLst>
      <p:ext uri="{BB962C8B-B14F-4D97-AF65-F5344CB8AC3E}">
        <p14:creationId xmlns:p14="http://schemas.microsoft.com/office/powerpoint/2010/main" val="4049230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43528</TotalTime>
  <Words>1292</Words>
  <Application>Microsoft Office PowerPoint</Application>
  <PresentationFormat>Widescreen</PresentationFormat>
  <Paragraphs>186</Paragraphs>
  <Slides>26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Noto Sans Symbols</vt:lpstr>
      <vt:lpstr>Wingdings</vt:lpstr>
      <vt:lpstr>Office Theme</vt:lpstr>
      <vt:lpstr>2_Office Theme</vt:lpstr>
      <vt:lpstr>Real-time Participant Feedback to Improve  the Clinical Research Enterprise: Collaborative Infrastructure and Validated Tools </vt:lpstr>
      <vt:lpstr>Support</vt:lpstr>
      <vt:lpstr>Site Principal Investigators</vt:lpstr>
      <vt:lpstr>Agenda</vt:lpstr>
      <vt:lpstr>PowerPoint Presentation</vt:lpstr>
      <vt:lpstr>PowerPoint Presentation</vt:lpstr>
      <vt:lpstr>Value Proposition</vt:lpstr>
      <vt:lpstr>EPV Project Aims</vt:lpstr>
      <vt:lpstr>PowerPoint Presentation</vt:lpstr>
      <vt:lpstr>EPV Project Aims</vt:lpstr>
      <vt:lpstr>Progress to date…</vt:lpstr>
      <vt:lpstr>RPPS-Short survey asks about…</vt:lpstr>
      <vt:lpstr>PowerPoint Presentation</vt:lpstr>
      <vt:lpstr>PowerPoint Presentation</vt:lpstr>
      <vt:lpstr>PowerPoint Presentation</vt:lpstr>
      <vt:lpstr>PowerPoint Presentation</vt:lpstr>
      <vt:lpstr>Collecting Participant Descriptors</vt:lpstr>
      <vt:lpstr>Collecting Study Descriptors</vt:lpstr>
      <vt:lpstr>PowerPoint Presentation</vt:lpstr>
      <vt:lpstr>Summarizing Effort</vt:lpstr>
      <vt:lpstr>PowerPoint Presentation</vt:lpstr>
      <vt:lpstr>Questions</vt:lpstr>
      <vt:lpstr>Data flow model: Use Cases 1 &amp; 2</vt:lpstr>
      <vt:lpstr>PowerPoint Presentation</vt:lpstr>
      <vt:lpstr>Where are we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Infrastructure and Validated Tools for Collecting Participant Feedback to Improve  the Clinical Research Enterprise</dc:title>
  <dc:creator>Nayaab Khawar</dc:creator>
  <cp:lastModifiedBy>Natalie Schlesinger</cp:lastModifiedBy>
  <cp:revision>149</cp:revision>
  <dcterms:created xsi:type="dcterms:W3CDTF">2021-02-24T19:38:53Z</dcterms:created>
  <dcterms:modified xsi:type="dcterms:W3CDTF">2023-02-21T22:17:09Z</dcterms:modified>
</cp:coreProperties>
</file>